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5"/>
  </p:sldMasterIdLst>
  <p:sldIdLst>
    <p:sldId id="258" r:id="rId6"/>
    <p:sldId id="259" r:id="rId7"/>
    <p:sldId id="260" r:id="rId8"/>
  </p:sldIdLst>
  <p:sldSz cx="10691813" cy="1511935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62">
          <p15:clr>
            <a:srgbClr val="A4A3A4"/>
          </p15:clr>
        </p15:guide>
        <p15:guide id="2" pos="336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9933"/>
    <a:srgbClr val="2A295C"/>
    <a:srgbClr val="D3D0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696"/>
    <p:restoredTop sz="94674"/>
  </p:normalViewPr>
  <p:slideViewPr>
    <p:cSldViewPr snapToGrid="0" snapToObjects="1">
      <p:cViewPr varScale="1">
        <p:scale>
          <a:sx n="70" d="100"/>
          <a:sy n="70" d="100"/>
        </p:scale>
        <p:origin x="4200" y="76"/>
      </p:cViewPr>
      <p:guideLst>
        <p:guide orient="horz" pos="4762"/>
        <p:guide pos="336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0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B3794B-4553-4120-B442-CA36405CCD55}" type="doc">
      <dgm:prSet loTypeId="urn:microsoft.com/office/officeart/2005/8/layout/radial3" loCatId="cycle" qsTypeId="urn:microsoft.com/office/officeart/2005/8/quickstyle/3d2" qsCatId="3D" csTypeId="urn:microsoft.com/office/officeart/2005/8/colors/accent3_5" csCatId="accent3" phldr="1"/>
      <dgm:spPr/>
      <dgm:t>
        <a:bodyPr/>
        <a:lstStyle/>
        <a:p>
          <a:endParaRPr lang="fr-BE"/>
        </a:p>
      </dgm:t>
    </dgm:pt>
    <dgm:pt modelId="{6B9F5CB8-E2DC-43EB-B82C-8D2B7D8E5374}">
      <dgm:prSet phldrT="[Texte]" phldr="0"/>
      <dgm:spPr/>
      <dgm:t>
        <a:bodyPr/>
        <a:lstStyle/>
        <a:p>
          <a:r>
            <a:rPr lang="fr-BE" dirty="0"/>
            <a:t>Critères</a:t>
          </a:r>
        </a:p>
      </dgm:t>
    </dgm:pt>
    <dgm:pt modelId="{4909EB9F-1887-4213-A2DA-AEA0C038CE66}" type="parTrans" cxnId="{6D4FA095-D64B-4769-A08E-0419D22F7BF8}">
      <dgm:prSet/>
      <dgm:spPr/>
      <dgm:t>
        <a:bodyPr/>
        <a:lstStyle/>
        <a:p>
          <a:endParaRPr lang="fr-BE"/>
        </a:p>
      </dgm:t>
    </dgm:pt>
    <dgm:pt modelId="{0AF10F32-3963-428B-B42F-642C57606ED9}" type="sibTrans" cxnId="{6D4FA095-D64B-4769-A08E-0419D22F7BF8}">
      <dgm:prSet/>
      <dgm:spPr/>
      <dgm:t>
        <a:bodyPr/>
        <a:lstStyle/>
        <a:p>
          <a:endParaRPr lang="fr-BE"/>
        </a:p>
      </dgm:t>
    </dgm:pt>
    <dgm:pt modelId="{8FDA3D66-5F46-494D-A0EA-A950A48C4B74}">
      <dgm:prSet phldrT="[Texte]" phldr="0"/>
      <dgm:spPr/>
      <dgm:t>
        <a:bodyPr/>
        <a:lstStyle/>
        <a:p>
          <a:r>
            <a:rPr lang="fr-BE" dirty="0"/>
            <a:t>Nombre de personnes touchées</a:t>
          </a:r>
        </a:p>
      </dgm:t>
    </dgm:pt>
    <dgm:pt modelId="{B0D45AF3-B6E3-44AD-8950-3995635838AF}" type="parTrans" cxnId="{38222474-3FD4-434C-83D0-E980F41B0D91}">
      <dgm:prSet/>
      <dgm:spPr/>
      <dgm:t>
        <a:bodyPr/>
        <a:lstStyle/>
        <a:p>
          <a:endParaRPr lang="fr-BE"/>
        </a:p>
      </dgm:t>
    </dgm:pt>
    <dgm:pt modelId="{82574C75-994A-433D-9388-1563B0A700E9}" type="sibTrans" cxnId="{38222474-3FD4-434C-83D0-E980F41B0D91}">
      <dgm:prSet/>
      <dgm:spPr/>
      <dgm:t>
        <a:bodyPr/>
        <a:lstStyle/>
        <a:p>
          <a:endParaRPr lang="fr-BE"/>
        </a:p>
      </dgm:t>
    </dgm:pt>
    <dgm:pt modelId="{CC755974-A2FB-4337-9AC3-1BBB46D864E6}">
      <dgm:prSet phldrT="[Texte]" phldr="0"/>
      <dgm:spPr/>
      <dgm:t>
        <a:bodyPr/>
        <a:lstStyle/>
        <a:p>
          <a:r>
            <a:rPr lang="fr-BE" dirty="0"/>
            <a:t>Impact écologique</a:t>
          </a:r>
        </a:p>
      </dgm:t>
    </dgm:pt>
    <dgm:pt modelId="{C34B93F5-50DD-49FD-A0F2-1B3DEA344AA5}" type="parTrans" cxnId="{740DE263-258F-4BB9-89B0-A9B323EDDA55}">
      <dgm:prSet/>
      <dgm:spPr/>
      <dgm:t>
        <a:bodyPr/>
        <a:lstStyle/>
        <a:p>
          <a:endParaRPr lang="fr-BE"/>
        </a:p>
      </dgm:t>
    </dgm:pt>
    <dgm:pt modelId="{0EE559FB-ACD5-4BD2-8AD9-5DB5F434A8D4}" type="sibTrans" cxnId="{740DE263-258F-4BB9-89B0-A9B323EDDA55}">
      <dgm:prSet/>
      <dgm:spPr/>
      <dgm:t>
        <a:bodyPr/>
        <a:lstStyle/>
        <a:p>
          <a:endParaRPr lang="fr-BE"/>
        </a:p>
      </dgm:t>
    </dgm:pt>
    <dgm:pt modelId="{3BBF16F4-9689-41F4-860A-C509E26BAF01}">
      <dgm:prSet phldrT="[Texte]" phldr="0"/>
      <dgm:spPr/>
      <dgm:t>
        <a:bodyPr/>
        <a:lstStyle/>
        <a:p>
          <a:r>
            <a:rPr lang="fr-BE" dirty="0"/>
            <a:t>Implication active des élèves</a:t>
          </a:r>
        </a:p>
      </dgm:t>
    </dgm:pt>
    <dgm:pt modelId="{2A1CE3B9-EE38-4B5C-9584-55D7C8D42706}" type="parTrans" cxnId="{6E2A7732-E062-46EA-92E8-EC763E8E7E93}">
      <dgm:prSet/>
      <dgm:spPr/>
      <dgm:t>
        <a:bodyPr/>
        <a:lstStyle/>
        <a:p>
          <a:endParaRPr lang="fr-BE"/>
        </a:p>
      </dgm:t>
    </dgm:pt>
    <dgm:pt modelId="{D9BCD1B5-CD03-47D9-81E9-71786F49E678}" type="sibTrans" cxnId="{6E2A7732-E062-46EA-92E8-EC763E8E7E93}">
      <dgm:prSet/>
      <dgm:spPr/>
      <dgm:t>
        <a:bodyPr/>
        <a:lstStyle/>
        <a:p>
          <a:endParaRPr lang="fr-BE"/>
        </a:p>
      </dgm:t>
    </dgm:pt>
    <dgm:pt modelId="{733D7DE8-2A58-46F2-813D-880E642857B3}">
      <dgm:prSet phldrT="[Texte]" phldr="0"/>
      <dgm:spPr/>
      <dgm:t>
        <a:bodyPr/>
        <a:lstStyle/>
        <a:p>
          <a:r>
            <a:rPr lang="fr-BE" dirty="0"/>
            <a:t>Durabilité / pérennité</a:t>
          </a:r>
        </a:p>
      </dgm:t>
    </dgm:pt>
    <dgm:pt modelId="{BA81CC06-56CA-424B-9BEB-1DCDA752FAC9}" type="parTrans" cxnId="{50C23995-5E84-4872-93AA-E56AA3EBA4A5}">
      <dgm:prSet/>
      <dgm:spPr/>
      <dgm:t>
        <a:bodyPr/>
        <a:lstStyle/>
        <a:p>
          <a:endParaRPr lang="fr-BE"/>
        </a:p>
      </dgm:t>
    </dgm:pt>
    <dgm:pt modelId="{1839A047-9A14-4860-990A-E41F996B114A}" type="sibTrans" cxnId="{50C23995-5E84-4872-93AA-E56AA3EBA4A5}">
      <dgm:prSet/>
      <dgm:spPr/>
      <dgm:t>
        <a:bodyPr/>
        <a:lstStyle/>
        <a:p>
          <a:endParaRPr lang="fr-BE"/>
        </a:p>
      </dgm:t>
    </dgm:pt>
    <dgm:pt modelId="{ABC6D1F4-7B17-4AF4-ADF4-BF82E4C03D4C}" type="pres">
      <dgm:prSet presAssocID="{C6B3794B-4553-4120-B442-CA36405CCD55}" presName="composite" presStyleCnt="0">
        <dgm:presLayoutVars>
          <dgm:chMax val="1"/>
          <dgm:dir/>
          <dgm:resizeHandles val="exact"/>
        </dgm:presLayoutVars>
      </dgm:prSet>
      <dgm:spPr/>
    </dgm:pt>
    <dgm:pt modelId="{2BB825CC-E4C7-469C-93D1-243D3A916070}" type="pres">
      <dgm:prSet presAssocID="{C6B3794B-4553-4120-B442-CA36405CCD55}" presName="radial" presStyleCnt="0">
        <dgm:presLayoutVars>
          <dgm:animLvl val="ctr"/>
        </dgm:presLayoutVars>
      </dgm:prSet>
      <dgm:spPr/>
    </dgm:pt>
    <dgm:pt modelId="{DE3DA75F-0620-4C59-8ACA-0FE2B4BA36C2}" type="pres">
      <dgm:prSet presAssocID="{6B9F5CB8-E2DC-43EB-B82C-8D2B7D8E5374}" presName="centerShape" presStyleLbl="vennNode1" presStyleIdx="0" presStyleCnt="5"/>
      <dgm:spPr/>
    </dgm:pt>
    <dgm:pt modelId="{ABA196E1-CE1D-47B1-8407-6CE4D796833E}" type="pres">
      <dgm:prSet presAssocID="{8FDA3D66-5F46-494D-A0EA-A950A48C4B74}" presName="node" presStyleLbl="vennNode1" presStyleIdx="1" presStyleCnt="5">
        <dgm:presLayoutVars>
          <dgm:bulletEnabled val="1"/>
        </dgm:presLayoutVars>
      </dgm:prSet>
      <dgm:spPr/>
    </dgm:pt>
    <dgm:pt modelId="{BC1D7F53-005C-490B-8F4D-2A98B57AC6F7}" type="pres">
      <dgm:prSet presAssocID="{CC755974-A2FB-4337-9AC3-1BBB46D864E6}" presName="node" presStyleLbl="vennNode1" presStyleIdx="2" presStyleCnt="5">
        <dgm:presLayoutVars>
          <dgm:bulletEnabled val="1"/>
        </dgm:presLayoutVars>
      </dgm:prSet>
      <dgm:spPr/>
    </dgm:pt>
    <dgm:pt modelId="{47BA7E62-61F1-4DDE-8676-2CF9821D489B}" type="pres">
      <dgm:prSet presAssocID="{3BBF16F4-9689-41F4-860A-C509E26BAF01}" presName="node" presStyleLbl="vennNode1" presStyleIdx="3" presStyleCnt="5">
        <dgm:presLayoutVars>
          <dgm:bulletEnabled val="1"/>
        </dgm:presLayoutVars>
      </dgm:prSet>
      <dgm:spPr/>
    </dgm:pt>
    <dgm:pt modelId="{F6814BA4-4EF1-4CA3-9ED1-B90BB59A4A0D}" type="pres">
      <dgm:prSet presAssocID="{733D7DE8-2A58-46F2-813D-880E642857B3}" presName="node" presStyleLbl="vennNode1" presStyleIdx="4" presStyleCnt="5">
        <dgm:presLayoutVars>
          <dgm:bulletEnabled val="1"/>
        </dgm:presLayoutVars>
      </dgm:prSet>
      <dgm:spPr/>
    </dgm:pt>
  </dgm:ptLst>
  <dgm:cxnLst>
    <dgm:cxn modelId="{F8DA6322-33E0-417E-837B-51104E69AADF}" type="presOf" srcId="{6B9F5CB8-E2DC-43EB-B82C-8D2B7D8E5374}" destId="{DE3DA75F-0620-4C59-8ACA-0FE2B4BA36C2}" srcOrd="0" destOrd="0" presId="urn:microsoft.com/office/officeart/2005/8/layout/radial3"/>
    <dgm:cxn modelId="{6E2A7732-E062-46EA-92E8-EC763E8E7E93}" srcId="{6B9F5CB8-E2DC-43EB-B82C-8D2B7D8E5374}" destId="{3BBF16F4-9689-41F4-860A-C509E26BAF01}" srcOrd="2" destOrd="0" parTransId="{2A1CE3B9-EE38-4B5C-9584-55D7C8D42706}" sibTransId="{D9BCD1B5-CD03-47D9-81E9-71786F49E678}"/>
    <dgm:cxn modelId="{E946AC62-54D8-4F62-ABCE-DED127D4066E}" type="presOf" srcId="{733D7DE8-2A58-46F2-813D-880E642857B3}" destId="{F6814BA4-4EF1-4CA3-9ED1-B90BB59A4A0D}" srcOrd="0" destOrd="0" presId="urn:microsoft.com/office/officeart/2005/8/layout/radial3"/>
    <dgm:cxn modelId="{740DE263-258F-4BB9-89B0-A9B323EDDA55}" srcId="{6B9F5CB8-E2DC-43EB-B82C-8D2B7D8E5374}" destId="{CC755974-A2FB-4337-9AC3-1BBB46D864E6}" srcOrd="1" destOrd="0" parTransId="{C34B93F5-50DD-49FD-A0F2-1B3DEA344AA5}" sibTransId="{0EE559FB-ACD5-4BD2-8AD9-5DB5F434A8D4}"/>
    <dgm:cxn modelId="{DE1F0753-F732-409C-AFE8-3D365573BC17}" type="presOf" srcId="{C6B3794B-4553-4120-B442-CA36405CCD55}" destId="{ABC6D1F4-7B17-4AF4-ADF4-BF82E4C03D4C}" srcOrd="0" destOrd="0" presId="urn:microsoft.com/office/officeart/2005/8/layout/radial3"/>
    <dgm:cxn modelId="{38222474-3FD4-434C-83D0-E980F41B0D91}" srcId="{6B9F5CB8-E2DC-43EB-B82C-8D2B7D8E5374}" destId="{8FDA3D66-5F46-494D-A0EA-A950A48C4B74}" srcOrd="0" destOrd="0" parTransId="{B0D45AF3-B6E3-44AD-8950-3995635838AF}" sibTransId="{82574C75-994A-433D-9388-1563B0A700E9}"/>
    <dgm:cxn modelId="{A0F2EF59-A6BC-4BEC-9F3B-BDD0C5957C86}" type="presOf" srcId="{3BBF16F4-9689-41F4-860A-C509E26BAF01}" destId="{47BA7E62-61F1-4DDE-8676-2CF9821D489B}" srcOrd="0" destOrd="0" presId="urn:microsoft.com/office/officeart/2005/8/layout/radial3"/>
    <dgm:cxn modelId="{50C23995-5E84-4872-93AA-E56AA3EBA4A5}" srcId="{6B9F5CB8-E2DC-43EB-B82C-8D2B7D8E5374}" destId="{733D7DE8-2A58-46F2-813D-880E642857B3}" srcOrd="3" destOrd="0" parTransId="{BA81CC06-56CA-424B-9BEB-1DCDA752FAC9}" sibTransId="{1839A047-9A14-4860-990A-E41F996B114A}"/>
    <dgm:cxn modelId="{6D4FA095-D64B-4769-A08E-0419D22F7BF8}" srcId="{C6B3794B-4553-4120-B442-CA36405CCD55}" destId="{6B9F5CB8-E2DC-43EB-B82C-8D2B7D8E5374}" srcOrd="0" destOrd="0" parTransId="{4909EB9F-1887-4213-A2DA-AEA0C038CE66}" sibTransId="{0AF10F32-3963-428B-B42F-642C57606ED9}"/>
    <dgm:cxn modelId="{4038A5EC-1485-4351-95A4-EA32F9954CE6}" type="presOf" srcId="{CC755974-A2FB-4337-9AC3-1BBB46D864E6}" destId="{BC1D7F53-005C-490B-8F4D-2A98B57AC6F7}" srcOrd="0" destOrd="0" presId="urn:microsoft.com/office/officeart/2005/8/layout/radial3"/>
    <dgm:cxn modelId="{270B83F2-1229-458A-8D31-9C376638673B}" type="presOf" srcId="{8FDA3D66-5F46-494D-A0EA-A950A48C4B74}" destId="{ABA196E1-CE1D-47B1-8407-6CE4D796833E}" srcOrd="0" destOrd="0" presId="urn:microsoft.com/office/officeart/2005/8/layout/radial3"/>
    <dgm:cxn modelId="{9DE2C305-1D51-4A74-ABDA-1667D6893B26}" type="presParOf" srcId="{ABC6D1F4-7B17-4AF4-ADF4-BF82E4C03D4C}" destId="{2BB825CC-E4C7-469C-93D1-243D3A916070}" srcOrd="0" destOrd="0" presId="urn:microsoft.com/office/officeart/2005/8/layout/radial3"/>
    <dgm:cxn modelId="{A4964E65-1687-450F-8ABC-04272107BC8F}" type="presParOf" srcId="{2BB825CC-E4C7-469C-93D1-243D3A916070}" destId="{DE3DA75F-0620-4C59-8ACA-0FE2B4BA36C2}" srcOrd="0" destOrd="0" presId="urn:microsoft.com/office/officeart/2005/8/layout/radial3"/>
    <dgm:cxn modelId="{4DA99592-9659-4E57-B6DA-1500EC539725}" type="presParOf" srcId="{2BB825CC-E4C7-469C-93D1-243D3A916070}" destId="{ABA196E1-CE1D-47B1-8407-6CE4D796833E}" srcOrd="1" destOrd="0" presId="urn:microsoft.com/office/officeart/2005/8/layout/radial3"/>
    <dgm:cxn modelId="{11A929C4-72D5-416A-AD1D-5522790E34CB}" type="presParOf" srcId="{2BB825CC-E4C7-469C-93D1-243D3A916070}" destId="{BC1D7F53-005C-490B-8F4D-2A98B57AC6F7}" srcOrd="2" destOrd="0" presId="urn:microsoft.com/office/officeart/2005/8/layout/radial3"/>
    <dgm:cxn modelId="{95A5D748-2975-4E52-A710-F5851DE29665}" type="presParOf" srcId="{2BB825CC-E4C7-469C-93D1-243D3A916070}" destId="{47BA7E62-61F1-4DDE-8676-2CF9821D489B}" srcOrd="3" destOrd="0" presId="urn:microsoft.com/office/officeart/2005/8/layout/radial3"/>
    <dgm:cxn modelId="{70A6A780-ABED-49E1-927B-E82C8A39D6B2}" type="presParOf" srcId="{2BB825CC-E4C7-469C-93D1-243D3A916070}" destId="{F6814BA4-4EF1-4CA3-9ED1-B90BB59A4A0D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3DA75F-0620-4C59-8ACA-0FE2B4BA36C2}">
      <dsp:nvSpPr>
        <dsp:cNvPr id="0" name=""/>
        <dsp:cNvSpPr/>
      </dsp:nvSpPr>
      <dsp:spPr>
        <a:xfrm>
          <a:off x="2246023" y="1058044"/>
          <a:ext cx="2635828" cy="2635828"/>
        </a:xfrm>
        <a:prstGeom prst="ellipse">
          <a:avLst/>
        </a:prstGeom>
        <a:gradFill rotWithShape="0">
          <a:gsLst>
            <a:gs pos="0">
              <a:schemeClr val="accent3">
                <a:shade val="80000"/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shade val="80000"/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shade val="80000"/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54610" tIns="54610" rIns="54610" bIns="5461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4300" kern="1200" dirty="0"/>
            <a:t>Critères</a:t>
          </a:r>
        </a:p>
      </dsp:txBody>
      <dsp:txXfrm>
        <a:off x="2632031" y="1444052"/>
        <a:ext cx="1863812" cy="1863812"/>
      </dsp:txXfrm>
    </dsp:sp>
    <dsp:sp modelId="{ABA196E1-CE1D-47B1-8407-6CE4D796833E}">
      <dsp:nvSpPr>
        <dsp:cNvPr id="0" name=""/>
        <dsp:cNvSpPr/>
      </dsp:nvSpPr>
      <dsp:spPr>
        <a:xfrm>
          <a:off x="2904980" y="470"/>
          <a:ext cx="1317914" cy="1317914"/>
        </a:xfrm>
        <a:prstGeom prst="ellipse">
          <a:avLst/>
        </a:prstGeom>
        <a:gradFill rotWithShape="0">
          <a:gsLst>
            <a:gs pos="0">
              <a:schemeClr val="accent3">
                <a:shade val="80000"/>
                <a:alpha val="50000"/>
                <a:hueOff val="0"/>
                <a:satOff val="0"/>
                <a:lumOff val="1558"/>
                <a:alphaOff val="7500"/>
                <a:satMod val="103000"/>
                <a:lumMod val="102000"/>
                <a:tint val="94000"/>
              </a:schemeClr>
            </a:gs>
            <a:gs pos="50000">
              <a:schemeClr val="accent3">
                <a:shade val="80000"/>
                <a:alpha val="50000"/>
                <a:hueOff val="0"/>
                <a:satOff val="0"/>
                <a:lumOff val="1558"/>
                <a:alphaOff val="7500"/>
                <a:satMod val="110000"/>
                <a:lumMod val="100000"/>
                <a:shade val="100000"/>
              </a:schemeClr>
            </a:gs>
            <a:gs pos="100000">
              <a:schemeClr val="accent3">
                <a:shade val="80000"/>
                <a:alpha val="50000"/>
                <a:hueOff val="0"/>
                <a:satOff val="0"/>
                <a:lumOff val="1558"/>
                <a:alphaOff val="75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500" kern="1200" dirty="0"/>
            <a:t>Nombre de personnes touchées</a:t>
          </a:r>
        </a:p>
      </dsp:txBody>
      <dsp:txXfrm>
        <a:off x="3097984" y="193474"/>
        <a:ext cx="931906" cy="931906"/>
      </dsp:txXfrm>
    </dsp:sp>
    <dsp:sp modelId="{BC1D7F53-005C-490B-8F4D-2A98B57AC6F7}">
      <dsp:nvSpPr>
        <dsp:cNvPr id="0" name=""/>
        <dsp:cNvSpPr/>
      </dsp:nvSpPr>
      <dsp:spPr>
        <a:xfrm>
          <a:off x="4621511" y="1717001"/>
          <a:ext cx="1317914" cy="1317914"/>
        </a:xfrm>
        <a:prstGeom prst="ellipse">
          <a:avLst/>
        </a:prstGeom>
        <a:gradFill rotWithShape="0">
          <a:gsLst>
            <a:gs pos="0">
              <a:schemeClr val="accent3">
                <a:shade val="80000"/>
                <a:alpha val="50000"/>
                <a:hueOff val="0"/>
                <a:satOff val="0"/>
                <a:lumOff val="3116"/>
                <a:alphaOff val="15000"/>
                <a:satMod val="103000"/>
                <a:lumMod val="102000"/>
                <a:tint val="94000"/>
              </a:schemeClr>
            </a:gs>
            <a:gs pos="50000">
              <a:schemeClr val="accent3">
                <a:shade val="80000"/>
                <a:alpha val="50000"/>
                <a:hueOff val="0"/>
                <a:satOff val="0"/>
                <a:lumOff val="3116"/>
                <a:alphaOff val="15000"/>
                <a:satMod val="110000"/>
                <a:lumMod val="100000"/>
                <a:shade val="100000"/>
              </a:schemeClr>
            </a:gs>
            <a:gs pos="100000">
              <a:schemeClr val="accent3">
                <a:shade val="80000"/>
                <a:alpha val="50000"/>
                <a:hueOff val="0"/>
                <a:satOff val="0"/>
                <a:lumOff val="3116"/>
                <a:alphaOff val="15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500" kern="1200" dirty="0"/>
            <a:t>Impact écologique</a:t>
          </a:r>
        </a:p>
      </dsp:txBody>
      <dsp:txXfrm>
        <a:off x="4814515" y="1910005"/>
        <a:ext cx="931906" cy="931906"/>
      </dsp:txXfrm>
    </dsp:sp>
    <dsp:sp modelId="{47BA7E62-61F1-4DDE-8676-2CF9821D489B}">
      <dsp:nvSpPr>
        <dsp:cNvPr id="0" name=""/>
        <dsp:cNvSpPr/>
      </dsp:nvSpPr>
      <dsp:spPr>
        <a:xfrm>
          <a:off x="2904980" y="3433532"/>
          <a:ext cx="1317914" cy="1317914"/>
        </a:xfrm>
        <a:prstGeom prst="ellipse">
          <a:avLst/>
        </a:prstGeom>
        <a:gradFill rotWithShape="0">
          <a:gsLst>
            <a:gs pos="0">
              <a:schemeClr val="accent3">
                <a:shade val="80000"/>
                <a:alpha val="50000"/>
                <a:hueOff val="0"/>
                <a:satOff val="0"/>
                <a:lumOff val="4675"/>
                <a:alphaOff val="22500"/>
                <a:satMod val="103000"/>
                <a:lumMod val="102000"/>
                <a:tint val="94000"/>
              </a:schemeClr>
            </a:gs>
            <a:gs pos="50000">
              <a:schemeClr val="accent3">
                <a:shade val="80000"/>
                <a:alpha val="50000"/>
                <a:hueOff val="0"/>
                <a:satOff val="0"/>
                <a:lumOff val="4675"/>
                <a:alphaOff val="22500"/>
                <a:satMod val="110000"/>
                <a:lumMod val="100000"/>
                <a:shade val="100000"/>
              </a:schemeClr>
            </a:gs>
            <a:gs pos="100000">
              <a:schemeClr val="accent3">
                <a:shade val="80000"/>
                <a:alpha val="50000"/>
                <a:hueOff val="0"/>
                <a:satOff val="0"/>
                <a:lumOff val="4675"/>
                <a:alphaOff val="225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500" kern="1200" dirty="0"/>
            <a:t>Implication active des élèves</a:t>
          </a:r>
        </a:p>
      </dsp:txBody>
      <dsp:txXfrm>
        <a:off x="3097984" y="3626536"/>
        <a:ext cx="931906" cy="931906"/>
      </dsp:txXfrm>
    </dsp:sp>
    <dsp:sp modelId="{F6814BA4-4EF1-4CA3-9ED1-B90BB59A4A0D}">
      <dsp:nvSpPr>
        <dsp:cNvPr id="0" name=""/>
        <dsp:cNvSpPr/>
      </dsp:nvSpPr>
      <dsp:spPr>
        <a:xfrm>
          <a:off x="1188449" y="1717001"/>
          <a:ext cx="1317914" cy="1317914"/>
        </a:xfrm>
        <a:prstGeom prst="ellipse">
          <a:avLst/>
        </a:prstGeom>
        <a:gradFill rotWithShape="0">
          <a:gsLst>
            <a:gs pos="0">
              <a:schemeClr val="accent3">
                <a:shade val="80000"/>
                <a:alpha val="50000"/>
                <a:hueOff val="0"/>
                <a:satOff val="0"/>
                <a:lumOff val="6233"/>
                <a:alphaOff val="30000"/>
                <a:satMod val="103000"/>
                <a:lumMod val="102000"/>
                <a:tint val="94000"/>
              </a:schemeClr>
            </a:gs>
            <a:gs pos="50000">
              <a:schemeClr val="accent3">
                <a:shade val="80000"/>
                <a:alpha val="50000"/>
                <a:hueOff val="0"/>
                <a:satOff val="0"/>
                <a:lumOff val="6233"/>
                <a:alphaOff val="30000"/>
                <a:satMod val="110000"/>
                <a:lumMod val="100000"/>
                <a:shade val="100000"/>
              </a:schemeClr>
            </a:gs>
            <a:gs pos="100000">
              <a:schemeClr val="accent3">
                <a:shade val="80000"/>
                <a:alpha val="50000"/>
                <a:hueOff val="0"/>
                <a:satOff val="0"/>
                <a:lumOff val="6233"/>
                <a:alphaOff val="3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500" kern="1200" dirty="0"/>
            <a:t>Durabilité / pérennité</a:t>
          </a:r>
        </a:p>
      </dsp:txBody>
      <dsp:txXfrm>
        <a:off x="1381453" y="1910005"/>
        <a:ext cx="931906" cy="9319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0691813" cy="15119350"/>
          </a:xfrm>
          <a:prstGeom prst="rect">
            <a:avLst/>
          </a:prstGeom>
          <a:solidFill>
            <a:srgbClr val="2A29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5213" y="285951"/>
            <a:ext cx="3080656" cy="1322906"/>
          </a:xfrm>
          <a:prstGeom prst="rect">
            <a:avLst/>
          </a:prstGeom>
        </p:spPr>
      </p:pic>
      <p:sp>
        <p:nvSpPr>
          <p:cNvPr id="10" name="Rounded Rectangle 9"/>
          <p:cNvSpPr/>
          <p:nvPr userDrawn="1"/>
        </p:nvSpPr>
        <p:spPr>
          <a:xfrm flipV="1">
            <a:off x="721950" y="2633858"/>
            <a:ext cx="9247912" cy="10080000"/>
          </a:xfrm>
          <a:prstGeom prst="roundRect">
            <a:avLst>
              <a:gd name="adj" fmla="val 121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723900" y="-1"/>
            <a:ext cx="6548770" cy="2633859"/>
          </a:xfrm>
        </p:spPr>
        <p:txBody>
          <a:bodyPr lIns="0" rIns="0" anchor="ctr" anchorCtr="0"/>
          <a:lstStyle>
            <a:lvl1pPr marL="17463" indent="0">
              <a:buNone/>
              <a:tabLst/>
              <a:defRPr sz="2000" b="1" i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17463" indent="0">
              <a:buNone/>
              <a:tabLst/>
              <a:defRPr sz="14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2pPr>
            <a:lvl3pPr marL="17463" indent="0">
              <a:buNone/>
              <a:tabLst/>
              <a:defRPr sz="4000" b="1" cap="all" baseline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3pPr>
            <a:lvl4pPr marL="17463" indent="0">
              <a:buNone/>
              <a:tabLst/>
              <a:defRPr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4pPr>
            <a:lvl5pPr marL="17463" indent="0">
              <a:buNone/>
              <a:tabLst/>
              <a:defRPr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927" y="13078948"/>
            <a:ext cx="1552575" cy="1552575"/>
          </a:xfrm>
          <a:prstGeom prst="rect">
            <a:avLst/>
          </a:prstGeom>
        </p:spPr>
      </p:pic>
      <p:cxnSp>
        <p:nvCxnSpPr>
          <p:cNvPr id="4" name="Straight Connector 3"/>
          <p:cNvCxnSpPr/>
          <p:nvPr userDrawn="1"/>
        </p:nvCxnSpPr>
        <p:spPr>
          <a:xfrm flipH="1">
            <a:off x="2363780" y="13265031"/>
            <a:ext cx="16626" cy="118040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2676683" y="13078948"/>
            <a:ext cx="4314321" cy="1552575"/>
          </a:xfrm>
          <a:prstGeom prst="rect">
            <a:avLst/>
          </a:prstGeom>
          <a:noFill/>
        </p:spPr>
        <p:txBody>
          <a:bodyPr wrap="square" rtlCol="0" anchor="ctr" anchorCtr="0">
            <a:normAutofit fontScale="92500" lnSpcReduction="10000"/>
          </a:bodyPr>
          <a:lstStyle/>
          <a:p>
            <a:r>
              <a:rPr lang="en-US" sz="3600" b="1" cap="all" dirty="0">
                <a:solidFill>
                  <a:srgbClr val="FF0000"/>
                </a:solidFill>
                <a:latin typeface="arial" charset="0"/>
              </a:rPr>
              <a:t>3 Réflexes</a:t>
            </a:r>
          </a:p>
          <a:p>
            <a:r>
              <a:rPr lang="en-US" cap="all" dirty="0">
                <a:solidFill>
                  <a:schemeClr val="bg1"/>
                </a:solidFill>
                <a:latin typeface="arial" charset="0"/>
              </a:rPr>
              <a:t>Pour plus</a:t>
            </a:r>
            <a:r>
              <a:rPr lang="en-US" cap="all" baseline="0" dirty="0">
                <a:solidFill>
                  <a:schemeClr val="bg1"/>
                </a:solidFill>
                <a:latin typeface="arial" charset="0"/>
              </a:rPr>
              <a:t> de sécurité</a:t>
            </a:r>
          </a:p>
          <a:p>
            <a:endParaRPr lang="en-US" sz="1300" cap="all" baseline="0" dirty="0">
              <a:solidFill>
                <a:schemeClr val="bg1"/>
              </a:solidFill>
              <a:latin typeface="arial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charset="2"/>
              <a:buChar char="ü"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Est-ce que je sais comment effectuer le travail demandé ?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charset="2"/>
              <a:buChar char="ü"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Est-ce que j’ai le bon équipement ?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charset="2"/>
              <a:buChar char="ü"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Mon environnement est-il sûr ?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7055213" y="13078949"/>
            <a:ext cx="2914649" cy="1552574"/>
          </a:xfrm>
          <a:prstGeom prst="rect">
            <a:avLst/>
          </a:prstGeom>
          <a:noFill/>
          <a:ln>
            <a:solidFill>
              <a:schemeClr val="bg1"/>
            </a:solidFill>
            <a:prstDash val="dash"/>
          </a:ln>
        </p:spPr>
        <p:txBody>
          <a:bodyPr wrap="square" lIns="180000" rIns="180000" rtlCol="0" anchor="ctr" anchorCtr="0">
            <a:normAutofit/>
          </a:bodyPr>
          <a:lstStyle/>
          <a:p>
            <a:r>
              <a:rPr lang="en-US" sz="1200" b="1" cap="all" baseline="0" dirty="0">
                <a:solidFill>
                  <a:srgbClr val="FF0000"/>
                </a:solidFill>
                <a:latin typeface="arial" charset="0"/>
              </a:rPr>
              <a:t>Faites-vous entendre</a:t>
            </a:r>
          </a:p>
          <a:p>
            <a:r>
              <a:rPr lang="en-US" sz="1200" cap="none" baseline="0" dirty="0">
                <a:solidFill>
                  <a:schemeClr val="bg1"/>
                </a:solidFill>
                <a:latin typeface="arial" charset="0"/>
              </a:rPr>
              <a:t>Si vous répondez “non” à l’une de ces trois questions, parlez-en avec vos collègues ou à votre responsable.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0F68B9-7913-1E40-AB18-C6CB28EDCFF9}" type="datetimeFigureOut">
              <a:rPr lang="en-US" smtClean="0"/>
              <a:t>8/27/2026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6C10B0-6507-F447-A699-E1079562C9BE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145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image" Target="../media/image19.jpeg"/><Relationship Id="rId3" Type="http://schemas.microsoft.com/office/2007/relationships/hdphoto" Target="../media/hdphoto1.wdp"/><Relationship Id="rId7" Type="http://schemas.openxmlformats.org/officeDocument/2006/relationships/diagramColors" Target="../diagrams/colors1.xml"/><Relationship Id="rId12" Type="http://schemas.openxmlformats.org/officeDocument/2006/relationships/image" Target="../media/image18.jpeg"/><Relationship Id="rId17" Type="http://schemas.openxmlformats.org/officeDocument/2006/relationships/image" Target="../media/image23.jpeg"/><Relationship Id="rId2" Type="http://schemas.openxmlformats.org/officeDocument/2006/relationships/image" Target="../media/image16.png"/><Relationship Id="rId16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9.png"/><Relationship Id="rId5" Type="http://schemas.openxmlformats.org/officeDocument/2006/relationships/diagramLayout" Target="../diagrams/layout1.xml"/><Relationship Id="rId15" Type="http://schemas.openxmlformats.org/officeDocument/2006/relationships/image" Target="../media/image21.png"/><Relationship Id="rId10" Type="http://schemas.openxmlformats.org/officeDocument/2006/relationships/image" Target="../media/image4.png"/><Relationship Id="rId4" Type="http://schemas.openxmlformats.org/officeDocument/2006/relationships/diagramData" Target="../diagrams/data1.xml"/><Relationship Id="rId9" Type="http://schemas.openxmlformats.org/officeDocument/2006/relationships/image" Target="../media/image17.png"/><Relationship Id="rId1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A07AF536-00B4-4645-B6B8-62DE2EB29750}"/>
              </a:ext>
            </a:extLst>
          </p:cNvPr>
          <p:cNvSpPr/>
          <p:nvPr/>
        </p:nvSpPr>
        <p:spPr>
          <a:xfrm>
            <a:off x="2591197" y="7356417"/>
            <a:ext cx="375385" cy="3327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4452325-3CE1-96FA-7EAE-7C25ADC532BF}"/>
              </a:ext>
            </a:extLst>
          </p:cNvPr>
          <p:cNvSpPr/>
          <p:nvPr/>
        </p:nvSpPr>
        <p:spPr>
          <a:xfrm>
            <a:off x="0" y="0"/>
            <a:ext cx="10691813" cy="15119350"/>
          </a:xfrm>
          <a:prstGeom prst="rect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5D11189-6193-B64F-9B80-1ED17621E349}"/>
              </a:ext>
            </a:extLst>
          </p:cNvPr>
          <p:cNvSpPr/>
          <p:nvPr/>
        </p:nvSpPr>
        <p:spPr>
          <a:xfrm>
            <a:off x="-1" y="0"/>
            <a:ext cx="10691813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8000" b="1" cap="none" spc="5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APPEL A PROJETS LMV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DAFD3CE-4374-A593-4C7C-C16F740B31FF}"/>
              </a:ext>
            </a:extLst>
          </p:cNvPr>
          <p:cNvSpPr/>
          <p:nvPr/>
        </p:nvSpPr>
        <p:spPr>
          <a:xfrm>
            <a:off x="1960206" y="1458485"/>
            <a:ext cx="677140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7200" b="1" cap="none" spc="0" dirty="0">
                <a:ln w="22225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rgbClr val="FFFF99"/>
                </a:solidFill>
                <a:effectLst/>
                <a:latin typeface="Magneto" panose="04030805050802020D02" pitchFamily="82" charset="0"/>
              </a:rPr>
              <a:t>2026 - 2027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8B5DB0E-B343-57B1-AE37-949ED87CD13C}"/>
              </a:ext>
            </a:extLst>
          </p:cNvPr>
          <p:cNvSpPr/>
          <p:nvPr/>
        </p:nvSpPr>
        <p:spPr>
          <a:xfrm>
            <a:off x="-2" y="2658814"/>
            <a:ext cx="10691813" cy="2116386"/>
          </a:xfrm>
          <a:prstGeom prst="rect">
            <a:avLst/>
          </a:prstGeom>
          <a:solidFill>
            <a:srgbClr val="FF993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58890C7-BFF5-91F7-664A-0204006E1689}"/>
              </a:ext>
            </a:extLst>
          </p:cNvPr>
          <p:cNvSpPr/>
          <p:nvPr/>
        </p:nvSpPr>
        <p:spPr>
          <a:xfrm>
            <a:off x="-4" y="2839233"/>
            <a:ext cx="10691812" cy="196977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42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Tu as une idée pour améliorer l</a:t>
            </a:r>
            <a:r>
              <a:rPr lang="fr-FR" sz="4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 vie à l’école ?  </a:t>
            </a:r>
          </a:p>
          <a:p>
            <a:pPr algn="ctr"/>
            <a:endParaRPr lang="fr-FR" sz="14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fr-F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L’</a:t>
            </a:r>
            <a:r>
              <a:rPr lang="fr-FR" sz="6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AP</a:t>
            </a:r>
            <a:r>
              <a:rPr lang="fr-F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peut t</a:t>
            </a:r>
            <a:r>
              <a:rPr lang="fr-FR" sz="4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’aider à la réaliser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79DFA8C-D5A3-E4BE-1CA7-F130120493F6}"/>
              </a:ext>
            </a:extLst>
          </p:cNvPr>
          <p:cNvSpPr txBox="1"/>
          <p:nvPr/>
        </p:nvSpPr>
        <p:spPr>
          <a:xfrm>
            <a:off x="321438" y="4826000"/>
            <a:ext cx="10022712" cy="9079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600" b="1" dirty="0"/>
              <a:t>🎯</a:t>
            </a:r>
            <a:r>
              <a:rPr lang="fr-BE" b="1" dirty="0"/>
              <a:t>  </a:t>
            </a:r>
            <a:r>
              <a:rPr lang="fr-BE" sz="3200" dirty="0">
                <a:solidFill>
                  <a:schemeClr val="bg1"/>
                </a:solidFill>
              </a:rPr>
              <a:t>Quels types de projets sont soutenus ?  </a:t>
            </a:r>
            <a:endParaRPr lang="fr-BE" dirty="0">
              <a:solidFill>
                <a:schemeClr val="bg1"/>
              </a:solidFill>
            </a:endParaRPr>
          </a:p>
          <a:p>
            <a:endParaRPr lang="fr-BE" sz="800" dirty="0">
              <a:solidFill>
                <a:schemeClr val="bg1"/>
              </a:solidFill>
            </a:endParaRPr>
          </a:p>
          <a:p>
            <a:r>
              <a:rPr lang="fr-BE" sz="2400" dirty="0">
                <a:solidFill>
                  <a:schemeClr val="bg1"/>
                </a:solidFill>
              </a:rPr>
              <a:t>Pas de limite de budget par projet : tu peux proposer une idée de 50 à 1000 € tant qu’elle est impactante et bien pensée.  </a:t>
            </a:r>
          </a:p>
          <a:p>
            <a:r>
              <a:rPr lang="fr-BE" sz="2400" dirty="0">
                <a:solidFill>
                  <a:schemeClr val="bg1"/>
                </a:solidFill>
              </a:rPr>
              <a:t>Les critères principaux pour défendre votre projet sont : </a:t>
            </a:r>
          </a:p>
          <a:p>
            <a:pPr lvl="2"/>
            <a:r>
              <a:rPr lang="fr-BE" sz="2400" dirty="0">
                <a:solidFill>
                  <a:schemeClr val="bg1"/>
                </a:solidFill>
              </a:rPr>
              <a:t>👨‍👩‍👧‍👦 </a:t>
            </a:r>
            <a:r>
              <a:rPr lang="fr-BE" sz="2000" dirty="0">
                <a:solidFill>
                  <a:schemeClr val="bg1"/>
                </a:solidFill>
              </a:rPr>
              <a:t>Nombre de personnes touchées </a:t>
            </a:r>
            <a:endParaRPr lang="fr-BE" sz="2400" dirty="0">
              <a:solidFill>
                <a:schemeClr val="bg1"/>
              </a:solidFill>
            </a:endParaRPr>
          </a:p>
          <a:p>
            <a:pPr lvl="2"/>
            <a:r>
              <a:rPr lang="fr-BE" sz="2400" dirty="0">
                <a:solidFill>
                  <a:schemeClr val="bg1"/>
                </a:solidFill>
              </a:rPr>
              <a:t>🪴 </a:t>
            </a:r>
            <a:r>
              <a:rPr lang="fr-BE" sz="2000" dirty="0">
                <a:solidFill>
                  <a:schemeClr val="bg1"/>
                </a:solidFill>
              </a:rPr>
              <a:t>Impact écologique </a:t>
            </a:r>
            <a:endParaRPr lang="fr-BE" sz="2400" dirty="0">
              <a:solidFill>
                <a:schemeClr val="bg1"/>
              </a:solidFill>
            </a:endParaRPr>
          </a:p>
          <a:p>
            <a:pPr lvl="2"/>
            <a:r>
              <a:rPr lang="fr-BE" sz="2400" dirty="0">
                <a:solidFill>
                  <a:schemeClr val="bg1"/>
                </a:solidFill>
              </a:rPr>
              <a:t>💪 </a:t>
            </a:r>
            <a:r>
              <a:rPr lang="fr-BE" sz="2000" dirty="0">
                <a:solidFill>
                  <a:schemeClr val="bg1"/>
                </a:solidFill>
              </a:rPr>
              <a:t>Implication active des élèves  </a:t>
            </a:r>
            <a:endParaRPr lang="fr-BE" sz="2400" dirty="0">
              <a:solidFill>
                <a:schemeClr val="bg1"/>
              </a:solidFill>
            </a:endParaRPr>
          </a:p>
          <a:p>
            <a:pPr lvl="2"/>
            <a:r>
              <a:rPr lang="fr-BE" sz="2400" dirty="0">
                <a:solidFill>
                  <a:schemeClr val="bg1"/>
                </a:solidFill>
              </a:rPr>
              <a:t>⏱️ </a:t>
            </a:r>
            <a:r>
              <a:rPr lang="fr-BE" sz="2000" dirty="0">
                <a:solidFill>
                  <a:schemeClr val="bg1"/>
                </a:solidFill>
              </a:rPr>
              <a:t>Durabilité / pérennité</a:t>
            </a:r>
          </a:p>
          <a:p>
            <a:endParaRPr lang="fr-BE" dirty="0"/>
          </a:p>
          <a:p>
            <a:r>
              <a:rPr lang="fr-BE" sz="3600" dirty="0">
                <a:solidFill>
                  <a:schemeClr val="bg1"/>
                </a:solidFill>
              </a:rPr>
              <a:t>👍</a:t>
            </a:r>
            <a:r>
              <a:rPr lang="fr-BE" sz="3200" dirty="0">
                <a:solidFill>
                  <a:schemeClr val="bg1"/>
                </a:solidFill>
              </a:rPr>
              <a:t> Ce qu’on regarde aussi pour choisir ton projet : </a:t>
            </a:r>
          </a:p>
          <a:p>
            <a:pPr lvl="2"/>
            <a:r>
              <a:rPr lang="fr-BE" sz="2400" dirty="0"/>
              <a:t>🎨</a:t>
            </a:r>
            <a:r>
              <a:rPr lang="fr-BE" dirty="0"/>
              <a:t> </a:t>
            </a:r>
            <a:r>
              <a:rPr lang="fr-BE" sz="2000" dirty="0">
                <a:solidFill>
                  <a:schemeClr val="bg1"/>
                </a:solidFill>
              </a:rPr>
              <a:t>Originalité et créativité</a:t>
            </a:r>
            <a:r>
              <a:rPr lang="fr-BE" dirty="0"/>
              <a:t>  </a:t>
            </a:r>
          </a:p>
          <a:p>
            <a:pPr lvl="2"/>
            <a:r>
              <a:rPr lang="fr-BE" sz="2400" dirty="0"/>
              <a:t>🌈</a:t>
            </a:r>
            <a:r>
              <a:rPr lang="fr-BE" dirty="0"/>
              <a:t> </a:t>
            </a:r>
            <a:r>
              <a:rPr lang="fr-BE" sz="2000" dirty="0">
                <a:solidFill>
                  <a:schemeClr val="bg1"/>
                </a:solidFill>
              </a:rPr>
              <a:t>Accessibilité et inclusion </a:t>
            </a:r>
            <a:r>
              <a:rPr lang="fr-BE" dirty="0"/>
              <a:t> </a:t>
            </a:r>
          </a:p>
          <a:p>
            <a:pPr lvl="2"/>
            <a:r>
              <a:rPr lang="fr-BE" sz="2400" dirty="0"/>
              <a:t>📢</a:t>
            </a:r>
            <a:r>
              <a:rPr lang="fr-BE" dirty="0"/>
              <a:t> </a:t>
            </a:r>
            <a:r>
              <a:rPr lang="fr-BE" sz="2000" dirty="0">
                <a:solidFill>
                  <a:schemeClr val="bg1"/>
                </a:solidFill>
              </a:rPr>
              <a:t>Visibilité et rayonnement</a:t>
            </a:r>
            <a:r>
              <a:rPr lang="fr-BE" dirty="0"/>
              <a:t>  </a:t>
            </a:r>
          </a:p>
          <a:p>
            <a:pPr lvl="2"/>
            <a:r>
              <a:rPr lang="fr-BE" sz="2400" dirty="0"/>
              <a:t>🛠️</a:t>
            </a:r>
            <a:r>
              <a:rPr lang="fr-BE" dirty="0"/>
              <a:t> </a:t>
            </a:r>
            <a:r>
              <a:rPr lang="fr-BE" sz="2000" dirty="0">
                <a:solidFill>
                  <a:schemeClr val="bg1"/>
                </a:solidFill>
              </a:rPr>
              <a:t>Faisabilité / planification</a:t>
            </a:r>
            <a:r>
              <a:rPr lang="fr-BE" dirty="0"/>
              <a:t>  </a:t>
            </a:r>
          </a:p>
          <a:p>
            <a:pPr lvl="2"/>
            <a:r>
              <a:rPr lang="fr-BE" sz="2400" dirty="0"/>
              <a:t>💶</a:t>
            </a:r>
            <a:r>
              <a:rPr lang="fr-BE" dirty="0"/>
              <a:t> </a:t>
            </a:r>
            <a:r>
              <a:rPr lang="fr-BE" sz="2000" dirty="0">
                <a:solidFill>
                  <a:schemeClr val="bg1"/>
                </a:solidFill>
              </a:rPr>
              <a:t>Financièrement raisonnable</a:t>
            </a:r>
            <a:r>
              <a:rPr lang="fr-BE" dirty="0"/>
              <a:t>  </a:t>
            </a:r>
          </a:p>
          <a:p>
            <a:pPr lvl="2"/>
            <a:r>
              <a:rPr lang="fr-BE" sz="2400" dirty="0"/>
              <a:t>🪂</a:t>
            </a:r>
            <a:r>
              <a:rPr lang="fr-BE" dirty="0"/>
              <a:t> </a:t>
            </a:r>
            <a:r>
              <a:rPr lang="fr-BE" sz="2000" dirty="0">
                <a:solidFill>
                  <a:schemeClr val="bg1"/>
                </a:solidFill>
              </a:rPr>
              <a:t>Défense des valeurs du LMV</a:t>
            </a:r>
            <a:endParaRPr lang="fr-BE" dirty="0"/>
          </a:p>
          <a:p>
            <a:endParaRPr lang="fr-BE" dirty="0"/>
          </a:p>
          <a:p>
            <a:r>
              <a:rPr lang="fr-BE" sz="3600" dirty="0">
                <a:solidFill>
                  <a:schemeClr val="bg1"/>
                </a:solidFill>
              </a:rPr>
              <a:t>🛠️</a:t>
            </a:r>
            <a:r>
              <a:rPr lang="fr-BE" sz="3200" dirty="0">
                <a:solidFill>
                  <a:schemeClr val="bg1"/>
                </a:solidFill>
              </a:rPr>
              <a:t> Comment ça se passe ?  </a:t>
            </a:r>
          </a:p>
          <a:p>
            <a:pPr marL="1257300" lvl="2" indent="-342900">
              <a:buAutoNum type="arabicPeriod"/>
            </a:pPr>
            <a:r>
              <a:rPr lang="fr-BE" sz="2000" dirty="0">
                <a:solidFill>
                  <a:schemeClr val="bg1"/>
                </a:solidFill>
              </a:rPr>
              <a:t>Trouve un adulte référant dans l’école (prof, éduc, etc.)</a:t>
            </a:r>
          </a:p>
          <a:p>
            <a:pPr marL="1257300" lvl="2" indent="-342900">
              <a:buAutoNum type="arabicPeriod"/>
            </a:pPr>
            <a:r>
              <a:rPr lang="fr-BE" sz="2000" dirty="0">
                <a:solidFill>
                  <a:schemeClr val="bg1"/>
                </a:solidFill>
              </a:rPr>
              <a:t>Prépare ton projet à envoyer pour la présélection</a:t>
            </a:r>
          </a:p>
          <a:p>
            <a:pPr marL="1828800" lvl="3" indent="-457200">
              <a:buFont typeface="+mj-lt"/>
              <a:buAutoNum type="alphaLcParenR"/>
            </a:pPr>
            <a:r>
              <a:rPr lang="fr-BE" sz="2000" dirty="0">
                <a:solidFill>
                  <a:schemeClr val="bg1"/>
                </a:solidFill>
              </a:rPr>
              <a:t>Idée, bienfaits et public cible</a:t>
            </a:r>
          </a:p>
          <a:p>
            <a:pPr marL="1828800" lvl="3" indent="-457200">
              <a:buFont typeface="+mj-lt"/>
              <a:buAutoNum type="alphaLcParenR"/>
            </a:pPr>
            <a:r>
              <a:rPr lang="fr-BE" sz="2000" dirty="0">
                <a:solidFill>
                  <a:schemeClr val="bg1"/>
                </a:solidFill>
              </a:rPr>
              <a:t>Composition équipe (élève(s) + référant)</a:t>
            </a:r>
          </a:p>
          <a:p>
            <a:pPr marL="1828800" lvl="3" indent="-457200">
              <a:buFont typeface="+mj-lt"/>
              <a:buAutoNum type="alphaLcParenR"/>
            </a:pPr>
            <a:r>
              <a:rPr lang="fr-BE" sz="2000" dirty="0">
                <a:solidFill>
                  <a:schemeClr val="bg1"/>
                </a:solidFill>
              </a:rPr>
              <a:t>Estimations budget et planning</a:t>
            </a:r>
          </a:p>
          <a:p>
            <a:pPr marL="1257300" lvl="2" indent="-342900">
              <a:buAutoNum type="arabicPeriod"/>
            </a:pPr>
            <a:r>
              <a:rPr lang="fr-BE" sz="2000" dirty="0">
                <a:solidFill>
                  <a:schemeClr val="bg1"/>
                </a:solidFill>
              </a:rPr>
              <a:t>Présentation orale si le projet est présélectionné</a:t>
            </a:r>
          </a:p>
        </p:txBody>
      </p:sp>
      <p:pic>
        <p:nvPicPr>
          <p:cNvPr id="22" name="Image 21" descr="Une image contenant clipart, croquis, illustration, chaussures&#10;&#10;Le contenu généré par l’IA peut être incorrect.">
            <a:extLst>
              <a:ext uri="{FF2B5EF4-FFF2-40B4-BE49-F238E27FC236}">
                <a16:creationId xmlns:a16="http://schemas.microsoft.com/office/drawing/2014/main" id="{5400477E-15A6-541C-533A-1A96CC60C6B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18573" y="9201150"/>
            <a:ext cx="2229516" cy="568991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5C428B0F-57BA-2531-E53B-5B727C2C8000}"/>
              </a:ext>
            </a:extLst>
          </p:cNvPr>
          <p:cNvSpPr/>
          <p:nvPr/>
        </p:nvSpPr>
        <p:spPr>
          <a:xfrm>
            <a:off x="321438" y="3451761"/>
            <a:ext cx="165800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BE" sz="8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💡</a:t>
            </a:r>
            <a:endParaRPr lang="fr-FR" sz="8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8" name="Image 47">
            <a:extLst>
              <a:ext uri="{FF2B5EF4-FFF2-40B4-BE49-F238E27FC236}">
                <a16:creationId xmlns:a16="http://schemas.microsoft.com/office/drawing/2014/main" id="{4B5661F4-096B-1314-3A4C-40C47557942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35000"/>
          </a:blip>
          <a:stretch>
            <a:fillRect/>
          </a:stretch>
        </p:blipFill>
        <p:spPr>
          <a:xfrm>
            <a:off x="8974424" y="1335364"/>
            <a:ext cx="1080000" cy="1080000"/>
          </a:xfrm>
          <a:prstGeom prst="rect">
            <a:avLst/>
          </a:prstGeom>
        </p:spPr>
      </p:pic>
      <p:pic>
        <p:nvPicPr>
          <p:cNvPr id="49" name="Image 48">
            <a:extLst>
              <a:ext uri="{FF2B5EF4-FFF2-40B4-BE49-F238E27FC236}">
                <a16:creationId xmlns:a16="http://schemas.microsoft.com/office/drawing/2014/main" id="{97FD90B8-5721-D1E8-18FA-2A8AEB49B8A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35000"/>
          </a:blip>
          <a:stretch>
            <a:fillRect/>
          </a:stretch>
        </p:blipFill>
        <p:spPr>
          <a:xfrm>
            <a:off x="8434424" y="6518493"/>
            <a:ext cx="1080000" cy="1080000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82DC1748-2E6C-5875-72E2-1B5E9CBFB56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35000"/>
          </a:blip>
          <a:stretch>
            <a:fillRect/>
          </a:stretch>
        </p:blipFill>
        <p:spPr>
          <a:xfrm>
            <a:off x="9103920" y="7675498"/>
            <a:ext cx="1080000" cy="1080000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C5512E49-1047-FAB1-E76D-0F400632709B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35000"/>
          </a:blip>
          <a:stretch>
            <a:fillRect/>
          </a:stretch>
        </p:blipFill>
        <p:spPr>
          <a:xfrm>
            <a:off x="7092375" y="12939554"/>
            <a:ext cx="1080000" cy="1080000"/>
          </a:xfrm>
          <a:prstGeom prst="rect">
            <a:avLst/>
          </a:prstGeom>
        </p:spPr>
      </p:pic>
      <p:pic>
        <p:nvPicPr>
          <p:cNvPr id="54" name="Image 53">
            <a:extLst>
              <a:ext uri="{FF2B5EF4-FFF2-40B4-BE49-F238E27FC236}">
                <a16:creationId xmlns:a16="http://schemas.microsoft.com/office/drawing/2014/main" id="{B527FD00-41FD-A66A-88EA-D33DA2BD4D3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35000"/>
          </a:blip>
          <a:stretch>
            <a:fillRect/>
          </a:stretch>
        </p:blipFill>
        <p:spPr>
          <a:xfrm>
            <a:off x="432921" y="1272550"/>
            <a:ext cx="1080000" cy="1080000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9E87C83D-7991-12D4-05AF-5E575DE1452F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35000"/>
          </a:blip>
          <a:stretch>
            <a:fillRect/>
          </a:stretch>
        </p:blipFill>
        <p:spPr>
          <a:xfrm>
            <a:off x="6476456" y="7202950"/>
            <a:ext cx="1080000" cy="1080000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0CFE3108-2066-B8CF-48F7-B24334C5DFF7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35000"/>
          </a:blip>
          <a:stretch>
            <a:fillRect/>
          </a:stretch>
        </p:blipFill>
        <p:spPr>
          <a:xfrm>
            <a:off x="5990686" y="10554179"/>
            <a:ext cx="1384163" cy="1080000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53D9D2E0-7766-826F-2CE0-55A6F38970A1}"/>
              </a:ext>
            </a:extLst>
          </p:cNvPr>
          <p:cNvSpPr/>
          <p:nvPr/>
        </p:nvSpPr>
        <p:spPr>
          <a:xfrm>
            <a:off x="850102" y="14256193"/>
            <a:ext cx="621836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800" b="0" cap="none" spc="0" dirty="0">
                <a:ln w="0"/>
                <a:solidFill>
                  <a:srgbClr val="FFFF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Plus d’infos sur : www.aplyceemartinv.be</a:t>
            </a:r>
          </a:p>
        </p:txBody>
      </p:sp>
      <p:sp>
        <p:nvSpPr>
          <p:cNvPr id="58" name="Bulle narrative : ronde 57">
            <a:extLst>
              <a:ext uri="{FF2B5EF4-FFF2-40B4-BE49-F238E27FC236}">
                <a16:creationId xmlns:a16="http://schemas.microsoft.com/office/drawing/2014/main" id="{280BFDCC-08D7-42E0-D30D-114401E7A546}"/>
              </a:ext>
            </a:extLst>
          </p:cNvPr>
          <p:cNvSpPr/>
          <p:nvPr/>
        </p:nvSpPr>
        <p:spPr>
          <a:xfrm>
            <a:off x="4714240" y="8981440"/>
            <a:ext cx="2791234" cy="1299710"/>
          </a:xfrm>
          <a:prstGeom prst="wedgeEllipseCallout">
            <a:avLst>
              <a:gd name="adj1" fmla="val 77599"/>
              <a:gd name="adj2" fmla="val 2487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/>
              <a:t>Date limite</a:t>
            </a:r>
          </a:p>
          <a:p>
            <a:pPr algn="ctr"/>
            <a:r>
              <a:rPr lang="fr-BE" sz="2000" dirty="0">
                <a:solidFill>
                  <a:srgbClr val="FFFF99"/>
                </a:solidFill>
              </a:rPr>
              <a:t>17 décembre 2026</a:t>
            </a:r>
          </a:p>
        </p:txBody>
      </p:sp>
    </p:spTree>
    <p:extLst>
      <p:ext uri="{BB962C8B-B14F-4D97-AF65-F5344CB8AC3E}">
        <p14:creationId xmlns:p14="http://schemas.microsoft.com/office/powerpoint/2010/main" val="1295494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0470ED-4D79-E922-0504-7EF839AE73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B9966678-4921-03AE-6336-31282BB2720F}"/>
              </a:ext>
            </a:extLst>
          </p:cNvPr>
          <p:cNvSpPr/>
          <p:nvPr/>
        </p:nvSpPr>
        <p:spPr>
          <a:xfrm>
            <a:off x="2591197" y="7356417"/>
            <a:ext cx="375385" cy="3327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A74385D-9E1E-BE6B-E9E8-0A623B00F11C}"/>
              </a:ext>
            </a:extLst>
          </p:cNvPr>
          <p:cNvSpPr/>
          <p:nvPr/>
        </p:nvSpPr>
        <p:spPr>
          <a:xfrm>
            <a:off x="0" y="0"/>
            <a:ext cx="10691813" cy="151193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4839763-281A-3CF9-1258-D446E6965746}"/>
              </a:ext>
            </a:extLst>
          </p:cNvPr>
          <p:cNvSpPr/>
          <p:nvPr/>
        </p:nvSpPr>
        <p:spPr>
          <a:xfrm>
            <a:off x="-1" y="-10897"/>
            <a:ext cx="10691813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fr-FR" sz="6600" b="1" cap="none" spc="5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Iron &amp; Brine" panose="02000500000000020004" pitchFamily="2" charset="0"/>
              </a:rPr>
              <a:t>APPEL A PROJETS LMV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8555CC5-23FC-6960-F443-B95F8E3096C2}"/>
              </a:ext>
            </a:extLst>
          </p:cNvPr>
          <p:cNvSpPr/>
          <p:nvPr/>
        </p:nvSpPr>
        <p:spPr>
          <a:xfrm>
            <a:off x="612084" y="2989944"/>
            <a:ext cx="94676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22225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rgbClr val="FFFF99"/>
                </a:solidFill>
                <a:effectLst/>
                <a:latin typeface="Magneto" panose="04030805050802020D02" pitchFamily="82" charset="0"/>
              </a:rPr>
              <a:t>Date limite : 17-12-2026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BF33460-C5B5-36DB-CECE-580E92661FCD}"/>
              </a:ext>
            </a:extLst>
          </p:cNvPr>
          <p:cNvSpPr txBox="1"/>
          <p:nvPr/>
        </p:nvSpPr>
        <p:spPr>
          <a:xfrm>
            <a:off x="281520" y="9579372"/>
            <a:ext cx="10022712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600" dirty="0">
                <a:solidFill>
                  <a:schemeClr val="bg1"/>
                </a:solidFill>
              </a:rPr>
              <a:t>👍</a:t>
            </a:r>
            <a:r>
              <a:rPr lang="fr-BE" sz="3200" dirty="0">
                <a:solidFill>
                  <a:schemeClr val="bg1"/>
                </a:solidFill>
              </a:rPr>
              <a:t> </a:t>
            </a:r>
            <a:r>
              <a:rPr lang="fr-BE" sz="3200" dirty="0">
                <a:solidFill>
                  <a:schemeClr val="bg2">
                    <a:lumMod val="50000"/>
                  </a:schemeClr>
                </a:solidFill>
              </a:rPr>
              <a:t>Ce qu’on regarde aussi pour choisir ton projet : </a:t>
            </a:r>
          </a:p>
          <a:p>
            <a:pPr lvl="2"/>
            <a:r>
              <a:rPr lang="fr-BE" sz="2400" dirty="0">
                <a:solidFill>
                  <a:schemeClr val="bg2">
                    <a:lumMod val="50000"/>
                  </a:schemeClr>
                </a:solidFill>
              </a:rPr>
              <a:t>🎨</a:t>
            </a:r>
            <a:r>
              <a:rPr lang="fr-BE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fr-BE" sz="2000" dirty="0">
                <a:solidFill>
                  <a:schemeClr val="bg2">
                    <a:lumMod val="50000"/>
                  </a:schemeClr>
                </a:solidFill>
              </a:rPr>
              <a:t>Originalité et créativité</a:t>
            </a:r>
            <a:r>
              <a:rPr lang="fr-BE" dirty="0">
                <a:solidFill>
                  <a:schemeClr val="bg2">
                    <a:lumMod val="50000"/>
                  </a:schemeClr>
                </a:solidFill>
              </a:rPr>
              <a:t>  </a:t>
            </a:r>
          </a:p>
          <a:p>
            <a:pPr lvl="2"/>
            <a:r>
              <a:rPr lang="fr-BE" sz="2400" dirty="0">
                <a:solidFill>
                  <a:schemeClr val="bg2">
                    <a:lumMod val="50000"/>
                  </a:schemeClr>
                </a:solidFill>
              </a:rPr>
              <a:t>🌈</a:t>
            </a:r>
            <a:r>
              <a:rPr lang="fr-BE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fr-BE" sz="2000" dirty="0">
                <a:solidFill>
                  <a:schemeClr val="bg2">
                    <a:lumMod val="50000"/>
                  </a:schemeClr>
                </a:solidFill>
              </a:rPr>
              <a:t>Accessibilité et inclusion </a:t>
            </a:r>
            <a:r>
              <a:rPr lang="fr-BE" dirty="0">
                <a:solidFill>
                  <a:schemeClr val="bg2">
                    <a:lumMod val="50000"/>
                  </a:schemeClr>
                </a:solidFill>
              </a:rPr>
              <a:t> </a:t>
            </a:r>
          </a:p>
          <a:p>
            <a:pPr lvl="2"/>
            <a:r>
              <a:rPr lang="fr-BE" sz="2400" dirty="0">
                <a:solidFill>
                  <a:schemeClr val="bg2">
                    <a:lumMod val="50000"/>
                  </a:schemeClr>
                </a:solidFill>
              </a:rPr>
              <a:t>📢</a:t>
            </a:r>
            <a:r>
              <a:rPr lang="fr-BE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fr-BE" sz="2000" dirty="0">
                <a:solidFill>
                  <a:schemeClr val="bg2">
                    <a:lumMod val="50000"/>
                  </a:schemeClr>
                </a:solidFill>
              </a:rPr>
              <a:t>Visibilité et rayonnement</a:t>
            </a:r>
            <a:r>
              <a:rPr lang="fr-BE" dirty="0">
                <a:solidFill>
                  <a:schemeClr val="bg2">
                    <a:lumMod val="50000"/>
                  </a:schemeClr>
                </a:solidFill>
              </a:rPr>
              <a:t>  </a:t>
            </a:r>
          </a:p>
          <a:p>
            <a:pPr lvl="2"/>
            <a:r>
              <a:rPr lang="fr-BE" sz="2400" dirty="0">
                <a:solidFill>
                  <a:schemeClr val="bg2">
                    <a:lumMod val="50000"/>
                  </a:schemeClr>
                </a:solidFill>
              </a:rPr>
              <a:t>🛠️</a:t>
            </a:r>
            <a:r>
              <a:rPr lang="fr-BE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fr-BE" sz="2000" dirty="0">
                <a:solidFill>
                  <a:schemeClr val="bg2">
                    <a:lumMod val="50000"/>
                  </a:schemeClr>
                </a:solidFill>
              </a:rPr>
              <a:t>Faisabilité / planification</a:t>
            </a:r>
            <a:r>
              <a:rPr lang="fr-BE" dirty="0">
                <a:solidFill>
                  <a:schemeClr val="bg2">
                    <a:lumMod val="50000"/>
                  </a:schemeClr>
                </a:solidFill>
              </a:rPr>
              <a:t>  </a:t>
            </a:r>
          </a:p>
          <a:p>
            <a:pPr lvl="2"/>
            <a:r>
              <a:rPr lang="fr-BE" sz="2400" dirty="0">
                <a:solidFill>
                  <a:schemeClr val="bg2">
                    <a:lumMod val="50000"/>
                  </a:schemeClr>
                </a:solidFill>
              </a:rPr>
              <a:t>💶</a:t>
            </a:r>
            <a:r>
              <a:rPr lang="fr-BE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fr-BE" sz="2000" dirty="0">
                <a:solidFill>
                  <a:schemeClr val="bg2">
                    <a:lumMod val="50000"/>
                  </a:schemeClr>
                </a:solidFill>
              </a:rPr>
              <a:t>Financièrement raisonnable</a:t>
            </a:r>
            <a:r>
              <a:rPr lang="fr-BE" dirty="0">
                <a:solidFill>
                  <a:schemeClr val="bg2">
                    <a:lumMod val="50000"/>
                  </a:schemeClr>
                </a:solidFill>
              </a:rPr>
              <a:t>  </a:t>
            </a:r>
          </a:p>
          <a:p>
            <a:pPr lvl="2"/>
            <a:r>
              <a:rPr lang="fr-BE" sz="2400" dirty="0">
                <a:solidFill>
                  <a:schemeClr val="bg2">
                    <a:lumMod val="50000"/>
                  </a:schemeClr>
                </a:solidFill>
              </a:rPr>
              <a:t>🪂</a:t>
            </a:r>
            <a:r>
              <a:rPr lang="fr-BE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fr-BE" sz="2000" dirty="0">
                <a:solidFill>
                  <a:schemeClr val="bg2">
                    <a:lumMod val="50000"/>
                  </a:schemeClr>
                </a:solidFill>
              </a:rPr>
              <a:t>Défense des valeurs du LMV</a:t>
            </a:r>
            <a:endParaRPr lang="fr-BE" dirty="0">
              <a:solidFill>
                <a:schemeClr val="bg2">
                  <a:lumMod val="50000"/>
                </a:schemeClr>
              </a:solidFill>
            </a:endParaRPr>
          </a:p>
          <a:p>
            <a:endParaRPr lang="fr-BE" dirty="0"/>
          </a:p>
          <a:p>
            <a:r>
              <a:rPr lang="fr-BE" sz="3600" dirty="0">
                <a:solidFill>
                  <a:schemeClr val="bg1"/>
                </a:solidFill>
              </a:rPr>
              <a:t>🛠️</a:t>
            </a:r>
            <a:r>
              <a:rPr lang="fr-BE" sz="3200" dirty="0">
                <a:solidFill>
                  <a:schemeClr val="bg1"/>
                </a:solidFill>
              </a:rPr>
              <a:t> </a:t>
            </a:r>
            <a:r>
              <a:rPr lang="fr-BE" sz="3200" dirty="0">
                <a:solidFill>
                  <a:schemeClr val="accent2"/>
                </a:solidFill>
              </a:rPr>
              <a:t>Comment ça se passe ?  </a:t>
            </a:r>
          </a:p>
          <a:p>
            <a:pPr marL="1257300" lvl="2" indent="-342900">
              <a:buAutoNum type="arabicPeriod"/>
            </a:pPr>
            <a:r>
              <a:rPr lang="fr-BE" sz="2000" dirty="0">
                <a:solidFill>
                  <a:schemeClr val="accent2"/>
                </a:solidFill>
              </a:rPr>
              <a:t>Trouve un adulte référant dans l’école (prof, éduc, etc.)</a:t>
            </a:r>
          </a:p>
          <a:p>
            <a:pPr marL="1257300" lvl="2" indent="-342900">
              <a:buAutoNum type="arabicPeriod"/>
            </a:pPr>
            <a:r>
              <a:rPr lang="fr-BE" sz="2000" dirty="0">
                <a:solidFill>
                  <a:schemeClr val="accent2"/>
                </a:solidFill>
              </a:rPr>
              <a:t>Prépare ton projet à envoyer pour la présélection</a:t>
            </a:r>
          </a:p>
          <a:p>
            <a:pPr marL="1828800" lvl="3" indent="-457200">
              <a:buFont typeface="+mj-lt"/>
              <a:buAutoNum type="alphaLcParenR"/>
            </a:pPr>
            <a:r>
              <a:rPr lang="fr-BE" sz="2000" dirty="0">
                <a:solidFill>
                  <a:schemeClr val="accent2"/>
                </a:solidFill>
              </a:rPr>
              <a:t>Idée, bienfaits et public cible</a:t>
            </a:r>
          </a:p>
          <a:p>
            <a:pPr marL="1828800" lvl="3" indent="-457200">
              <a:buFont typeface="+mj-lt"/>
              <a:buAutoNum type="alphaLcParenR"/>
            </a:pPr>
            <a:r>
              <a:rPr lang="fr-BE" sz="2000" dirty="0">
                <a:solidFill>
                  <a:schemeClr val="accent2"/>
                </a:solidFill>
              </a:rPr>
              <a:t>Composition équipe (élève(s) + référant)</a:t>
            </a:r>
          </a:p>
          <a:p>
            <a:pPr marL="1828800" lvl="3" indent="-457200">
              <a:buFont typeface="+mj-lt"/>
              <a:buAutoNum type="alphaLcParenR"/>
            </a:pPr>
            <a:r>
              <a:rPr lang="fr-BE" sz="2000" dirty="0">
                <a:solidFill>
                  <a:schemeClr val="accent2"/>
                </a:solidFill>
              </a:rPr>
              <a:t>Estimations budget et planning</a:t>
            </a:r>
          </a:p>
          <a:p>
            <a:pPr marL="1257300" lvl="2" indent="-342900">
              <a:buAutoNum type="arabicPeriod"/>
            </a:pPr>
            <a:r>
              <a:rPr lang="fr-BE" sz="2000" dirty="0">
                <a:solidFill>
                  <a:schemeClr val="accent2"/>
                </a:solidFill>
              </a:rPr>
              <a:t>Présentation orale si le projet est présélectionné</a:t>
            </a:r>
          </a:p>
        </p:txBody>
      </p:sp>
      <p:pic>
        <p:nvPicPr>
          <p:cNvPr id="1026" name="Picture 2" descr="FABRIANO Tiziano 160g/m² Bleu nuit - Les papiers de Lucas">
            <a:extLst>
              <a:ext uri="{FF2B5EF4-FFF2-40B4-BE49-F238E27FC236}">
                <a16:creationId xmlns:a16="http://schemas.microsoft.com/office/drawing/2014/main" id="{959B106E-DE70-2051-0C2B-53C2B42AAD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2175" y="6004911"/>
            <a:ext cx="11070103" cy="354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0717D817-50EC-CCF2-6041-CD694F4C97DE}"/>
              </a:ext>
            </a:extLst>
          </p:cNvPr>
          <p:cNvCxnSpPr/>
          <p:nvPr/>
        </p:nvCxnSpPr>
        <p:spPr>
          <a:xfrm>
            <a:off x="5638800" y="1041761"/>
            <a:ext cx="46863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9E43C187-2F9D-A3BC-5DD3-F45FB547D698}"/>
              </a:ext>
            </a:extLst>
          </p:cNvPr>
          <p:cNvCxnSpPr>
            <a:cxnSpLocks/>
          </p:cNvCxnSpPr>
          <p:nvPr/>
        </p:nvCxnSpPr>
        <p:spPr>
          <a:xfrm>
            <a:off x="6934200" y="1194161"/>
            <a:ext cx="35433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A1AE89F1-361C-DCDC-63D3-5A9CD50D44AC}"/>
              </a:ext>
            </a:extLst>
          </p:cNvPr>
          <p:cNvSpPr/>
          <p:nvPr/>
        </p:nvSpPr>
        <p:spPr>
          <a:xfrm>
            <a:off x="179312" y="6232150"/>
            <a:ext cx="10333184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48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T</a:t>
            </a:r>
            <a:r>
              <a:rPr lang="fr-FR" sz="48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 as </a:t>
            </a:r>
            <a:r>
              <a:rPr lang="fr-FR" sz="48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U</a:t>
            </a:r>
            <a:r>
              <a:rPr lang="fr-FR" sz="48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ne </a:t>
            </a:r>
            <a:r>
              <a:rPr lang="fr-FR" sz="48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I</a:t>
            </a:r>
            <a:r>
              <a:rPr lang="fr-FR" sz="48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dée </a:t>
            </a:r>
            <a:r>
              <a:rPr lang="fr-FR" sz="4800" b="0" cap="none" spc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</a:t>
            </a:r>
            <a:r>
              <a:rPr lang="fr-FR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O</a:t>
            </a:r>
            <a:r>
              <a:rPr lang="fr-FR" sz="4800" b="0" cap="none" spc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ur</a:t>
            </a:r>
            <a:r>
              <a:rPr lang="fr-FR" sz="48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fr-FR" sz="4800" b="0" cap="none" spc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A</a:t>
            </a:r>
            <a:r>
              <a:rPr lang="fr-FR" sz="4800" b="0" cap="none" spc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mé</a:t>
            </a:r>
            <a:r>
              <a:rPr lang="fr-FR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L</a:t>
            </a:r>
            <a:r>
              <a:rPr lang="fr-FR" sz="4800" b="0" cap="none" spc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iore</a:t>
            </a:r>
            <a:r>
              <a:rPr lang="fr-FR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R</a:t>
            </a:r>
            <a:r>
              <a:rPr lang="fr-FR" sz="48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l</a:t>
            </a:r>
            <a:r>
              <a:rPr lang="fr-FR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 </a:t>
            </a:r>
            <a:r>
              <a:rPr lang="fr-FR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V</a:t>
            </a:r>
            <a:r>
              <a:rPr lang="fr-FR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ie à </a:t>
            </a:r>
            <a:r>
              <a:rPr lang="fr-FR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l’é</a:t>
            </a:r>
            <a:r>
              <a:rPr lang="fr-FR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C</a:t>
            </a:r>
            <a:r>
              <a:rPr lang="fr-FR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ole</a:t>
            </a:r>
            <a:r>
              <a:rPr lang="fr-FR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?  </a:t>
            </a:r>
          </a:p>
          <a:p>
            <a:pPr algn="ctr"/>
            <a:r>
              <a:rPr lang="fr-FR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L</a:t>
            </a:r>
            <a:r>
              <a:rPr lang="fr-FR" sz="5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’</a:t>
            </a:r>
            <a:r>
              <a:rPr lang="fr-FR" sz="7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Jokerman" panose="04090605060D06020702" pitchFamily="82" charset="0"/>
              </a:rPr>
              <a:t>AP</a:t>
            </a:r>
            <a:r>
              <a:rPr lang="fr-FR" sz="5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fr-FR" sz="5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peu</a:t>
            </a:r>
            <a:r>
              <a:rPr lang="fr-FR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T</a:t>
            </a:r>
            <a:r>
              <a:rPr lang="fr-FR" sz="5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fr-FR" sz="5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</a:t>
            </a:r>
            <a:r>
              <a:rPr lang="fr-FR" sz="5400" b="0" cap="none" spc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’ai</a:t>
            </a:r>
            <a:r>
              <a:rPr lang="fr-FR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D</a:t>
            </a:r>
            <a:r>
              <a:rPr lang="fr-FR" sz="5400" b="0" cap="none" spc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er</a:t>
            </a:r>
            <a:r>
              <a:rPr lang="fr-FR" sz="5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à </a:t>
            </a:r>
            <a:r>
              <a:rPr lang="fr-FR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L</a:t>
            </a:r>
            <a:r>
              <a:rPr lang="fr-FR" sz="5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 </a:t>
            </a:r>
            <a:r>
              <a:rPr lang="fr-FR" sz="5400" b="0" cap="none" spc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ré</a:t>
            </a:r>
            <a:r>
              <a:rPr lang="fr-FR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A</a:t>
            </a:r>
            <a:r>
              <a:rPr lang="fr-FR" sz="5400" b="0" cap="none" spc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lis</a:t>
            </a:r>
            <a:r>
              <a:rPr lang="fr-FR" sz="4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E</a:t>
            </a:r>
            <a:r>
              <a:rPr lang="fr-FR" sz="5400" b="0" cap="none" spc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</a:t>
            </a:r>
            <a:endParaRPr lang="fr-FR" sz="5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2E46575-78D9-B852-70EB-FC3521467636}"/>
              </a:ext>
            </a:extLst>
          </p:cNvPr>
          <p:cNvSpPr txBox="1"/>
          <p:nvPr/>
        </p:nvSpPr>
        <p:spPr>
          <a:xfrm>
            <a:off x="179312" y="1453919"/>
            <a:ext cx="10022712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600" b="1" dirty="0"/>
              <a:t>🎯</a:t>
            </a:r>
            <a:r>
              <a:rPr lang="fr-BE" b="1" dirty="0"/>
              <a:t>  </a:t>
            </a:r>
            <a:r>
              <a:rPr lang="fr-BE" sz="3200" dirty="0">
                <a:solidFill>
                  <a:schemeClr val="accent1"/>
                </a:solidFill>
              </a:rPr>
              <a:t>Quels types de projets sont soutenus ?  </a:t>
            </a:r>
            <a:endParaRPr lang="fr-BE" dirty="0">
              <a:solidFill>
                <a:schemeClr val="accent1"/>
              </a:solidFill>
            </a:endParaRPr>
          </a:p>
          <a:p>
            <a:endParaRPr lang="fr-BE" sz="800" dirty="0">
              <a:solidFill>
                <a:schemeClr val="accent1"/>
              </a:solidFill>
            </a:endParaRPr>
          </a:p>
          <a:p>
            <a:r>
              <a:rPr lang="fr-BE" sz="2400" dirty="0">
                <a:solidFill>
                  <a:schemeClr val="accent1"/>
                </a:solidFill>
              </a:rPr>
              <a:t>Pas de limite de budget par projet : tu peux proposer une idée de 50 à 1000 € tant qu’elle est impactante et bien pensée.  </a:t>
            </a:r>
          </a:p>
          <a:p>
            <a:endParaRPr lang="fr-BE" sz="2400" dirty="0">
              <a:solidFill>
                <a:schemeClr val="accent1"/>
              </a:solidFill>
            </a:endParaRPr>
          </a:p>
          <a:p>
            <a:endParaRPr lang="fr-BE" sz="2400" dirty="0">
              <a:solidFill>
                <a:schemeClr val="accent6"/>
              </a:solidFill>
            </a:endParaRPr>
          </a:p>
          <a:p>
            <a:endParaRPr lang="fr-BE" sz="2400" dirty="0">
              <a:solidFill>
                <a:schemeClr val="accent6"/>
              </a:solidFill>
            </a:endParaRPr>
          </a:p>
          <a:p>
            <a:r>
              <a:rPr lang="fr-BE" sz="2400" dirty="0">
                <a:solidFill>
                  <a:schemeClr val="accent6"/>
                </a:solidFill>
              </a:rPr>
              <a:t>Les critères principaux pour défendre votre projet sont : </a:t>
            </a:r>
          </a:p>
          <a:p>
            <a:pPr lvl="2"/>
            <a:r>
              <a:rPr lang="fr-BE" sz="2400" dirty="0">
                <a:solidFill>
                  <a:schemeClr val="accent6"/>
                </a:solidFill>
              </a:rPr>
              <a:t>👨‍👩‍👧‍👦 </a:t>
            </a:r>
            <a:r>
              <a:rPr lang="fr-BE" sz="2000" dirty="0">
                <a:solidFill>
                  <a:schemeClr val="accent6"/>
                </a:solidFill>
              </a:rPr>
              <a:t>Nombre de personnes touchées </a:t>
            </a:r>
            <a:endParaRPr lang="fr-BE" sz="2400" dirty="0">
              <a:solidFill>
                <a:schemeClr val="accent6"/>
              </a:solidFill>
            </a:endParaRPr>
          </a:p>
          <a:p>
            <a:pPr lvl="2"/>
            <a:r>
              <a:rPr lang="fr-BE" sz="2400" dirty="0">
                <a:solidFill>
                  <a:schemeClr val="accent6"/>
                </a:solidFill>
              </a:rPr>
              <a:t>🪴 </a:t>
            </a:r>
            <a:r>
              <a:rPr lang="fr-BE" sz="2000" dirty="0">
                <a:solidFill>
                  <a:schemeClr val="accent6"/>
                </a:solidFill>
              </a:rPr>
              <a:t>Impact écologique </a:t>
            </a:r>
            <a:endParaRPr lang="fr-BE" sz="2400" dirty="0">
              <a:solidFill>
                <a:schemeClr val="accent6"/>
              </a:solidFill>
            </a:endParaRPr>
          </a:p>
          <a:p>
            <a:pPr lvl="2"/>
            <a:r>
              <a:rPr lang="fr-BE" sz="2400" dirty="0">
                <a:solidFill>
                  <a:schemeClr val="accent6"/>
                </a:solidFill>
              </a:rPr>
              <a:t>💪 </a:t>
            </a:r>
            <a:r>
              <a:rPr lang="fr-BE" sz="2000" dirty="0">
                <a:solidFill>
                  <a:schemeClr val="accent6"/>
                </a:solidFill>
              </a:rPr>
              <a:t>Implication active des élèves  </a:t>
            </a:r>
            <a:endParaRPr lang="fr-BE" sz="2400" dirty="0">
              <a:solidFill>
                <a:schemeClr val="accent6"/>
              </a:solidFill>
            </a:endParaRPr>
          </a:p>
          <a:p>
            <a:pPr lvl="2"/>
            <a:r>
              <a:rPr lang="fr-BE" sz="2400" dirty="0">
                <a:solidFill>
                  <a:schemeClr val="accent6"/>
                </a:solidFill>
              </a:rPr>
              <a:t>⏱️ </a:t>
            </a:r>
            <a:r>
              <a:rPr lang="fr-BE" sz="2000" dirty="0">
                <a:solidFill>
                  <a:schemeClr val="accent6"/>
                </a:solidFill>
              </a:rPr>
              <a:t>Durabilité / pérennité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7F4ABFAD-EB71-9609-46ED-96DE509AB7A2}"/>
              </a:ext>
            </a:extLst>
          </p:cNvPr>
          <p:cNvSpPr/>
          <p:nvPr/>
        </p:nvSpPr>
        <p:spPr>
          <a:xfrm>
            <a:off x="4294127" y="8909806"/>
            <a:ext cx="621836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800" b="0" cap="none" spc="0" dirty="0">
                <a:ln w="0"/>
                <a:solidFill>
                  <a:srgbClr val="FFFF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Plus d’infos sur : www.aplyceemartinv.be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682C172-901D-10C4-7E7E-AAD1163E80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4250" y="10825283"/>
            <a:ext cx="3212157" cy="41460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1E7F5C6-31D1-34BE-876A-7169C2D0222F}"/>
              </a:ext>
            </a:extLst>
          </p:cNvPr>
          <p:cNvSpPr/>
          <p:nvPr/>
        </p:nvSpPr>
        <p:spPr>
          <a:xfrm>
            <a:off x="7259605" y="5375404"/>
            <a:ext cx="165800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BE" sz="8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💡</a:t>
            </a:r>
            <a:endParaRPr lang="fr-FR" sz="8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6A291DD-0A9D-22CD-90C2-6EC14FFFD59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84982" y="3926809"/>
            <a:ext cx="1895175" cy="189737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D59790C-83F9-2BE0-9907-16C75284B9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0100" y="-56114"/>
            <a:ext cx="1744839" cy="17448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3C031F8-F302-5DB5-34D2-C23FE1C8CFB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70032" y="8600053"/>
            <a:ext cx="1621165" cy="524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782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438D7B-761B-9342-0A7C-68C972254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4858101A-713E-0246-9985-CED174A18CA8}"/>
              </a:ext>
            </a:extLst>
          </p:cNvPr>
          <p:cNvSpPr/>
          <p:nvPr/>
        </p:nvSpPr>
        <p:spPr>
          <a:xfrm>
            <a:off x="2591197" y="7356417"/>
            <a:ext cx="375385" cy="3327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020774-57D1-9D8F-325E-B96CBD110DCB}"/>
              </a:ext>
            </a:extLst>
          </p:cNvPr>
          <p:cNvSpPr/>
          <p:nvPr/>
        </p:nvSpPr>
        <p:spPr>
          <a:xfrm>
            <a:off x="0" y="0"/>
            <a:ext cx="10691813" cy="15119350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4B91865-6CCA-F27D-E45F-A959D290214F}"/>
              </a:ext>
            </a:extLst>
          </p:cNvPr>
          <p:cNvSpPr/>
          <p:nvPr/>
        </p:nvSpPr>
        <p:spPr>
          <a:xfrm>
            <a:off x="0" y="156553"/>
            <a:ext cx="10691813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fr-FR" sz="5400" cap="none" spc="5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Marujo" panose="02000503000000000000" pitchFamily="2" charset="0"/>
              </a:rPr>
              <a:t>L’</a:t>
            </a:r>
            <a:r>
              <a:rPr lang="fr-FR" sz="6600" cap="none" spc="5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Marujo" panose="02000503000000000000" pitchFamily="2" charset="0"/>
              </a:rPr>
              <a:t>A</a:t>
            </a:r>
            <a:r>
              <a:rPr lang="fr-FR" sz="5400" cap="none" spc="5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Marujo" panose="02000503000000000000" pitchFamily="2" charset="0"/>
              </a:rPr>
              <a:t>ssociation des </a:t>
            </a:r>
            <a:r>
              <a:rPr lang="fr-FR" sz="6600" cap="none" spc="5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Marujo" panose="02000503000000000000" pitchFamily="2" charset="0"/>
              </a:rPr>
              <a:t>P</a:t>
            </a:r>
            <a:r>
              <a:rPr lang="fr-FR" sz="5400" cap="none" spc="5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Marujo" panose="02000503000000000000" pitchFamily="2" charset="0"/>
              </a:rPr>
              <a:t>arents du </a:t>
            </a:r>
            <a:r>
              <a:rPr lang="fr-FR" sz="6600" cap="none" spc="5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5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Marujo" panose="02000503000000000000" pitchFamily="2" charset="0"/>
              </a:rPr>
              <a:t>LMV</a:t>
            </a:r>
            <a:endParaRPr lang="fr-FR" sz="5400" cap="none" spc="50" dirty="0">
              <a:ln w="9525" cmpd="sng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chemeClr val="accent5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Marujo" panose="02000503000000000000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5D70B8F-5E61-27FC-1F95-67F56B701D03}"/>
              </a:ext>
            </a:extLst>
          </p:cNvPr>
          <p:cNvSpPr txBox="1"/>
          <p:nvPr/>
        </p:nvSpPr>
        <p:spPr>
          <a:xfrm>
            <a:off x="376379" y="8202382"/>
            <a:ext cx="41674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200" dirty="0"/>
              <a:t>Comment ça se passe ?</a:t>
            </a:r>
          </a:p>
        </p:txBody>
      </p:sp>
      <p:pic>
        <p:nvPicPr>
          <p:cNvPr id="1026" name="Picture 2" descr="FABRIANO Tiziano 160g/m² Bleu nuit - Les papiers de Lucas">
            <a:extLst>
              <a:ext uri="{FF2B5EF4-FFF2-40B4-BE49-F238E27FC236}">
                <a16:creationId xmlns:a16="http://schemas.microsoft.com/office/drawing/2014/main" id="{E40DEE42-D403-55C2-97A5-BE9A25769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1811" y="14244410"/>
            <a:ext cx="11332310" cy="100829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F7115414-409F-6EBB-91FF-846F91AB9223}"/>
              </a:ext>
            </a:extLst>
          </p:cNvPr>
          <p:cNvSpPr/>
          <p:nvPr/>
        </p:nvSpPr>
        <p:spPr>
          <a:xfrm>
            <a:off x="2236721" y="14486945"/>
            <a:ext cx="621836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800" b="0" cap="none" spc="0" dirty="0">
                <a:ln w="0"/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Plus d’infos sur : www.aplyceemartinv.be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0589D78F-E96A-913C-63A3-E189E7A213F7}"/>
              </a:ext>
            </a:extLst>
          </p:cNvPr>
          <p:cNvSpPr/>
          <p:nvPr/>
        </p:nvSpPr>
        <p:spPr>
          <a:xfrm>
            <a:off x="585975" y="1933645"/>
            <a:ext cx="3600000" cy="3600000"/>
          </a:xfrm>
          <a:custGeom>
            <a:avLst/>
            <a:gdLst>
              <a:gd name="csX0" fmla="*/ 0 w 3600000"/>
              <a:gd name="csY0" fmla="*/ 1800000 h 3600000"/>
              <a:gd name="csX1" fmla="*/ 1800000 w 3600000"/>
              <a:gd name="csY1" fmla="*/ 0 h 3600000"/>
              <a:gd name="csX2" fmla="*/ 3600000 w 3600000"/>
              <a:gd name="csY2" fmla="*/ 1800000 h 3600000"/>
              <a:gd name="csX3" fmla="*/ 1800000 w 3600000"/>
              <a:gd name="csY3" fmla="*/ 3600000 h 3600000"/>
              <a:gd name="csX4" fmla="*/ 0 w 3600000"/>
              <a:gd name="csY4" fmla="*/ 1800000 h 3600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600000" h="3600000" fill="none" extrusionOk="0">
                <a:moveTo>
                  <a:pt x="0" y="1800000"/>
                </a:moveTo>
                <a:cubicBezTo>
                  <a:pt x="-272795" y="694125"/>
                  <a:pt x="770274" y="64352"/>
                  <a:pt x="1800000" y="0"/>
                </a:cubicBezTo>
                <a:cubicBezTo>
                  <a:pt x="2986260" y="220635"/>
                  <a:pt x="3798731" y="1009045"/>
                  <a:pt x="3600000" y="1800000"/>
                </a:cubicBezTo>
                <a:cubicBezTo>
                  <a:pt x="3537623" y="2774998"/>
                  <a:pt x="2987489" y="3823321"/>
                  <a:pt x="1800000" y="3600000"/>
                </a:cubicBezTo>
                <a:cubicBezTo>
                  <a:pt x="645785" y="3816460"/>
                  <a:pt x="-77332" y="2723180"/>
                  <a:pt x="0" y="1800000"/>
                </a:cubicBezTo>
                <a:close/>
              </a:path>
              <a:path w="3600000" h="3600000" stroke="0" extrusionOk="0">
                <a:moveTo>
                  <a:pt x="0" y="1800000"/>
                </a:moveTo>
                <a:cubicBezTo>
                  <a:pt x="18943" y="778005"/>
                  <a:pt x="888000" y="128707"/>
                  <a:pt x="1800000" y="0"/>
                </a:cubicBezTo>
                <a:cubicBezTo>
                  <a:pt x="2701107" y="-258887"/>
                  <a:pt x="3731094" y="884301"/>
                  <a:pt x="3600000" y="1800000"/>
                </a:cubicBezTo>
                <a:cubicBezTo>
                  <a:pt x="3587293" y="2655454"/>
                  <a:pt x="2532162" y="3717985"/>
                  <a:pt x="1800000" y="3600000"/>
                </a:cubicBezTo>
                <a:cubicBezTo>
                  <a:pt x="781272" y="3481902"/>
                  <a:pt x="80113" y="2909637"/>
                  <a:pt x="0" y="1800000"/>
                </a:cubicBezTo>
                <a:close/>
              </a:path>
            </a:pathLst>
          </a:custGeom>
          <a:solidFill>
            <a:schemeClr val="accent2"/>
          </a:solidFill>
          <a:ln>
            <a:extLst>
              <a:ext uri="{C807C97D-BFC1-408E-A445-0C87EB9F89A2}">
                <ask:lineSketchStyleProps xmlns:ask="http://schemas.microsoft.com/office/drawing/2018/sketchyshapes" sd="1617256088">
                  <a:prstGeom prst="ellipse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2400" dirty="0">
                <a:solidFill>
                  <a:schemeClr val="bg1"/>
                </a:solidFill>
              </a:rPr>
              <a:t>Quels types de projets sont soutenus ?  </a:t>
            </a:r>
            <a:endParaRPr lang="fr-BE" dirty="0">
              <a:solidFill>
                <a:schemeClr val="bg1"/>
              </a:solidFill>
            </a:endParaRPr>
          </a:p>
          <a:p>
            <a:endParaRPr lang="fr-BE" sz="600" dirty="0">
              <a:solidFill>
                <a:schemeClr val="bg1"/>
              </a:solidFill>
            </a:endParaRPr>
          </a:p>
          <a:p>
            <a:pPr algn="ctr"/>
            <a:r>
              <a:rPr lang="fr-BE" dirty="0">
                <a:solidFill>
                  <a:schemeClr val="bg1"/>
                </a:solidFill>
              </a:rPr>
              <a:t>Pas de limite de budget par projet</a:t>
            </a:r>
          </a:p>
          <a:p>
            <a:pPr algn="ctr"/>
            <a:endParaRPr lang="fr-BE" dirty="0">
              <a:solidFill>
                <a:schemeClr val="bg1"/>
              </a:solidFill>
            </a:endParaRPr>
          </a:p>
          <a:p>
            <a:pPr algn="ctr"/>
            <a:r>
              <a:rPr lang="fr-BE" dirty="0">
                <a:solidFill>
                  <a:schemeClr val="bg1"/>
                </a:solidFill>
              </a:rPr>
              <a:t>de 50 à 1000 €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CB3456B-B230-96BC-4E3C-F1EAABD912AB}"/>
              </a:ext>
            </a:extLst>
          </p:cNvPr>
          <p:cNvSpPr/>
          <p:nvPr/>
        </p:nvSpPr>
        <p:spPr>
          <a:xfrm>
            <a:off x="1556973" y="1302982"/>
            <a:ext cx="165800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BE" sz="8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💡</a:t>
            </a:r>
            <a:endParaRPr lang="fr-FR" sz="8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8" name="Organigramme : Disque magnétique 27">
            <a:extLst>
              <a:ext uri="{FF2B5EF4-FFF2-40B4-BE49-F238E27FC236}">
                <a16:creationId xmlns:a16="http://schemas.microsoft.com/office/drawing/2014/main" id="{543F209F-E9AA-B81E-BC2C-AE0C6190C47F}"/>
              </a:ext>
            </a:extLst>
          </p:cNvPr>
          <p:cNvSpPr/>
          <p:nvPr/>
        </p:nvSpPr>
        <p:spPr>
          <a:xfrm rot="21444694">
            <a:off x="786502" y="12895222"/>
            <a:ext cx="3676041" cy="1220418"/>
          </a:xfrm>
          <a:custGeom>
            <a:avLst/>
            <a:gdLst>
              <a:gd name="csX0" fmla="*/ 0 w 3676041"/>
              <a:gd name="csY0" fmla="*/ 203443 h 1220418"/>
              <a:gd name="csX1" fmla="*/ 1838020 w 3676041"/>
              <a:gd name="csY1" fmla="*/ 0 h 1220418"/>
              <a:gd name="csX2" fmla="*/ 3676041 w 3676041"/>
              <a:gd name="csY2" fmla="*/ 203443 h 1220418"/>
              <a:gd name="csX3" fmla="*/ 3676041 w 3676041"/>
              <a:gd name="csY3" fmla="*/ 618344 h 1220418"/>
              <a:gd name="csX4" fmla="*/ 3676041 w 3676041"/>
              <a:gd name="csY4" fmla="*/ 1016974 h 1220418"/>
              <a:gd name="csX5" fmla="*/ 1838020 w 3676041"/>
              <a:gd name="csY5" fmla="*/ 1220418 h 1220418"/>
              <a:gd name="csX6" fmla="*/ 0 w 3676041"/>
              <a:gd name="csY6" fmla="*/ 1016974 h 1220418"/>
              <a:gd name="csX7" fmla="*/ 0 w 3676041"/>
              <a:gd name="csY7" fmla="*/ 610209 h 1220418"/>
              <a:gd name="csX8" fmla="*/ 0 w 3676041"/>
              <a:gd name="csY8" fmla="*/ 203443 h 1220418"/>
              <a:gd name="csX0" fmla="*/ 3676041 w 3676041"/>
              <a:gd name="csY0" fmla="*/ 203443 h 1220418"/>
              <a:gd name="csX1" fmla="*/ 1838020 w 3676041"/>
              <a:gd name="csY1" fmla="*/ 406887 h 1220418"/>
              <a:gd name="csX2" fmla="*/ 0 w 3676041"/>
              <a:gd name="csY2" fmla="*/ 203443 h 1220418"/>
              <a:gd name="csX0" fmla="*/ 0 w 3676041"/>
              <a:gd name="csY0" fmla="*/ 203443 h 1220418"/>
              <a:gd name="csX1" fmla="*/ 1838020 w 3676041"/>
              <a:gd name="csY1" fmla="*/ 0 h 1220418"/>
              <a:gd name="csX2" fmla="*/ 3676041 w 3676041"/>
              <a:gd name="csY2" fmla="*/ 203443 h 1220418"/>
              <a:gd name="csX3" fmla="*/ 3676041 w 3676041"/>
              <a:gd name="csY3" fmla="*/ 610209 h 1220418"/>
              <a:gd name="csX4" fmla="*/ 3676041 w 3676041"/>
              <a:gd name="csY4" fmla="*/ 1016974 h 1220418"/>
              <a:gd name="csX5" fmla="*/ 1838020 w 3676041"/>
              <a:gd name="csY5" fmla="*/ 1220418 h 1220418"/>
              <a:gd name="csX6" fmla="*/ 0 w 3676041"/>
              <a:gd name="csY6" fmla="*/ 1016974 h 1220418"/>
              <a:gd name="csX7" fmla="*/ 0 w 3676041"/>
              <a:gd name="csY7" fmla="*/ 634614 h 1220418"/>
              <a:gd name="csX8" fmla="*/ 0 w 3676041"/>
              <a:gd name="csY8" fmla="*/ 203443 h 122041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3676041" h="1220418" stroke="0" extrusionOk="0">
                <a:moveTo>
                  <a:pt x="0" y="203443"/>
                </a:moveTo>
                <a:cubicBezTo>
                  <a:pt x="-39631" y="-131310"/>
                  <a:pt x="878227" y="-204023"/>
                  <a:pt x="1838020" y="0"/>
                </a:cubicBezTo>
                <a:cubicBezTo>
                  <a:pt x="2859634" y="-24159"/>
                  <a:pt x="3679301" y="67119"/>
                  <a:pt x="3676041" y="203443"/>
                </a:cubicBezTo>
                <a:cubicBezTo>
                  <a:pt x="3708705" y="357901"/>
                  <a:pt x="3635224" y="530867"/>
                  <a:pt x="3676041" y="618344"/>
                </a:cubicBezTo>
                <a:cubicBezTo>
                  <a:pt x="3716858" y="705821"/>
                  <a:pt x="3631549" y="871895"/>
                  <a:pt x="3676041" y="1016974"/>
                </a:cubicBezTo>
                <a:cubicBezTo>
                  <a:pt x="3850990" y="1001567"/>
                  <a:pt x="2915675" y="1188753"/>
                  <a:pt x="1838020" y="1220418"/>
                </a:cubicBezTo>
                <a:cubicBezTo>
                  <a:pt x="816225" y="1221250"/>
                  <a:pt x="-10373" y="1144463"/>
                  <a:pt x="0" y="1016974"/>
                </a:cubicBezTo>
                <a:cubicBezTo>
                  <a:pt x="-22321" y="816276"/>
                  <a:pt x="38666" y="727720"/>
                  <a:pt x="0" y="610209"/>
                </a:cubicBezTo>
                <a:cubicBezTo>
                  <a:pt x="-38666" y="492698"/>
                  <a:pt x="45134" y="346077"/>
                  <a:pt x="0" y="203443"/>
                </a:cubicBezTo>
                <a:close/>
              </a:path>
              <a:path w="3676041" h="1220418" fill="none" extrusionOk="0">
                <a:moveTo>
                  <a:pt x="3676041" y="203443"/>
                </a:moveTo>
                <a:cubicBezTo>
                  <a:pt x="3757855" y="141052"/>
                  <a:pt x="3081979" y="450905"/>
                  <a:pt x="1838020" y="406887"/>
                </a:cubicBezTo>
                <a:cubicBezTo>
                  <a:pt x="795836" y="419605"/>
                  <a:pt x="679" y="320014"/>
                  <a:pt x="0" y="203443"/>
                </a:cubicBezTo>
              </a:path>
              <a:path w="3676041" h="1220418" fill="none" extrusionOk="0">
                <a:moveTo>
                  <a:pt x="0" y="203443"/>
                </a:moveTo>
                <a:cubicBezTo>
                  <a:pt x="54083" y="157731"/>
                  <a:pt x="910140" y="-144561"/>
                  <a:pt x="1838020" y="0"/>
                </a:cubicBezTo>
                <a:cubicBezTo>
                  <a:pt x="2849920" y="2563"/>
                  <a:pt x="3684201" y="85774"/>
                  <a:pt x="3676041" y="203443"/>
                </a:cubicBezTo>
                <a:cubicBezTo>
                  <a:pt x="3693843" y="329079"/>
                  <a:pt x="3672855" y="467233"/>
                  <a:pt x="3676041" y="610209"/>
                </a:cubicBezTo>
                <a:cubicBezTo>
                  <a:pt x="3679227" y="753185"/>
                  <a:pt x="3644832" y="880250"/>
                  <a:pt x="3676041" y="1016974"/>
                </a:cubicBezTo>
                <a:cubicBezTo>
                  <a:pt x="3618593" y="1171010"/>
                  <a:pt x="2943262" y="1180304"/>
                  <a:pt x="1838020" y="1220418"/>
                </a:cubicBezTo>
                <a:cubicBezTo>
                  <a:pt x="794749" y="1228562"/>
                  <a:pt x="-14930" y="1138929"/>
                  <a:pt x="0" y="1016974"/>
                </a:cubicBezTo>
                <a:cubicBezTo>
                  <a:pt x="-23396" y="830067"/>
                  <a:pt x="19389" y="787398"/>
                  <a:pt x="0" y="634614"/>
                </a:cubicBezTo>
                <a:cubicBezTo>
                  <a:pt x="-19389" y="481830"/>
                  <a:pt x="36932" y="338878"/>
                  <a:pt x="0" y="203443"/>
                </a:cubicBezTo>
                <a:close/>
              </a:path>
              <a:path w="3676041" h="1220418" fill="none" stroke="0" extrusionOk="0">
                <a:moveTo>
                  <a:pt x="3676041" y="203443"/>
                </a:moveTo>
                <a:cubicBezTo>
                  <a:pt x="3485026" y="441077"/>
                  <a:pt x="2796316" y="283763"/>
                  <a:pt x="1838020" y="406887"/>
                </a:cubicBezTo>
                <a:cubicBezTo>
                  <a:pt x="828422" y="392209"/>
                  <a:pt x="2085" y="321502"/>
                  <a:pt x="0" y="203443"/>
                </a:cubicBezTo>
              </a:path>
              <a:path w="3676041" h="1220418" fill="none" stroke="0" extrusionOk="0">
                <a:moveTo>
                  <a:pt x="0" y="203443"/>
                </a:moveTo>
                <a:cubicBezTo>
                  <a:pt x="-41985" y="10251"/>
                  <a:pt x="847055" y="-479"/>
                  <a:pt x="1838020" y="0"/>
                </a:cubicBezTo>
                <a:cubicBezTo>
                  <a:pt x="2860558" y="2449"/>
                  <a:pt x="3666863" y="86824"/>
                  <a:pt x="3676041" y="203443"/>
                </a:cubicBezTo>
                <a:cubicBezTo>
                  <a:pt x="3698072" y="404093"/>
                  <a:pt x="3633358" y="436038"/>
                  <a:pt x="3676041" y="618344"/>
                </a:cubicBezTo>
                <a:cubicBezTo>
                  <a:pt x="3718724" y="800650"/>
                  <a:pt x="3672004" y="842564"/>
                  <a:pt x="3676041" y="1016974"/>
                </a:cubicBezTo>
                <a:cubicBezTo>
                  <a:pt x="3449785" y="1189968"/>
                  <a:pt x="2854791" y="1262258"/>
                  <a:pt x="1838020" y="1220418"/>
                </a:cubicBezTo>
                <a:cubicBezTo>
                  <a:pt x="813022" y="1227271"/>
                  <a:pt x="-9022" y="1104596"/>
                  <a:pt x="0" y="1016974"/>
                </a:cubicBezTo>
                <a:cubicBezTo>
                  <a:pt x="-45297" y="876526"/>
                  <a:pt x="12080" y="748922"/>
                  <a:pt x="0" y="618344"/>
                </a:cubicBezTo>
                <a:cubicBezTo>
                  <a:pt x="-12080" y="487766"/>
                  <a:pt x="42639" y="327474"/>
                  <a:pt x="0" y="203443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extLst>
              <a:ext uri="{C807C97D-BFC1-408E-A445-0C87EB9F89A2}">
                <ask:lineSketchStyleProps xmlns:ask="http://schemas.microsoft.com/office/drawing/2018/sketchyshapes" sd="3610280556">
                  <a:prstGeom prst="flowChartMagneticDisk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>
                <a:solidFill>
                  <a:schemeClr val="bg1"/>
                </a:solidFill>
              </a:rPr>
              <a:t>Présentation orale si le projet est présélectionné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4A52295-E467-65FB-D6C2-5F3EF612AB7F}"/>
              </a:ext>
            </a:extLst>
          </p:cNvPr>
          <p:cNvSpPr txBox="1"/>
          <p:nvPr/>
        </p:nvSpPr>
        <p:spPr>
          <a:xfrm rot="2036803">
            <a:off x="2911580" y="1915605"/>
            <a:ext cx="1783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dirty="0">
                <a:solidFill>
                  <a:schemeClr val="accent1"/>
                </a:solidFill>
              </a:rPr>
              <a:t>Impactante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123937B-23E9-D7F7-16EB-2B971F973898}"/>
              </a:ext>
            </a:extLst>
          </p:cNvPr>
          <p:cNvSpPr txBox="1"/>
          <p:nvPr/>
        </p:nvSpPr>
        <p:spPr>
          <a:xfrm rot="19311364">
            <a:off x="110185" y="1918636"/>
            <a:ext cx="17706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dirty="0">
                <a:solidFill>
                  <a:schemeClr val="accent1"/>
                </a:solidFill>
              </a:rPr>
              <a:t>Bien pensée </a:t>
            </a:r>
          </a:p>
        </p:txBody>
      </p:sp>
      <p:graphicFrame>
        <p:nvGraphicFramePr>
          <p:cNvPr id="14" name="Diagramme 13">
            <a:extLst>
              <a:ext uri="{FF2B5EF4-FFF2-40B4-BE49-F238E27FC236}">
                <a16:creationId xmlns:a16="http://schemas.microsoft.com/office/drawing/2014/main" id="{DC7057D1-D41B-9703-B007-8DDEF1D49B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97189676"/>
              </p:ext>
            </p:extLst>
          </p:nvPr>
        </p:nvGraphicFramePr>
        <p:xfrm>
          <a:off x="4185975" y="9048508"/>
          <a:ext cx="7127875" cy="47519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8" name="Image 17">
            <a:extLst>
              <a:ext uri="{FF2B5EF4-FFF2-40B4-BE49-F238E27FC236}">
                <a16:creationId xmlns:a16="http://schemas.microsoft.com/office/drawing/2014/main" id="{ED8D1FDB-1292-02BF-8C12-E6708CB363DD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50000"/>
          </a:blip>
          <a:stretch>
            <a:fillRect/>
          </a:stretch>
        </p:blipFill>
        <p:spPr>
          <a:xfrm rot="1394976">
            <a:off x="4786372" y="1416544"/>
            <a:ext cx="6040461" cy="40320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B970789-F975-BCD9-E514-4455D8EE6D55}"/>
              </a:ext>
            </a:extLst>
          </p:cNvPr>
          <p:cNvSpPr/>
          <p:nvPr/>
        </p:nvSpPr>
        <p:spPr>
          <a:xfrm rot="1689496">
            <a:off x="4229276" y="4445373"/>
            <a:ext cx="618150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3600" b="1" cap="none" spc="0" dirty="0">
                <a:ln w="22225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/>
                <a:latin typeface="Castellar" panose="020A0402060406010301" pitchFamily="18" charset="0"/>
              </a:rPr>
              <a:t>Date limite : 17/12/2026</a:t>
            </a: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BE79C457-440F-A5C6-9705-965108586E2F}"/>
              </a:ext>
            </a:extLst>
          </p:cNvPr>
          <p:cNvSpPr/>
          <p:nvPr/>
        </p:nvSpPr>
        <p:spPr>
          <a:xfrm rot="596429">
            <a:off x="4771928" y="5322616"/>
            <a:ext cx="3600000" cy="3600000"/>
          </a:xfrm>
          <a:custGeom>
            <a:avLst/>
            <a:gdLst>
              <a:gd name="csX0" fmla="*/ 0 w 3600000"/>
              <a:gd name="csY0" fmla="*/ 1800000 h 3600000"/>
              <a:gd name="csX1" fmla="*/ 1800000 w 3600000"/>
              <a:gd name="csY1" fmla="*/ 0 h 3600000"/>
              <a:gd name="csX2" fmla="*/ 3600000 w 3600000"/>
              <a:gd name="csY2" fmla="*/ 1800000 h 3600000"/>
              <a:gd name="csX3" fmla="*/ 1800000 w 3600000"/>
              <a:gd name="csY3" fmla="*/ 3600000 h 3600000"/>
              <a:gd name="csX4" fmla="*/ 0 w 3600000"/>
              <a:gd name="csY4" fmla="*/ 1800000 h 3600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600000" h="3600000" fill="none" extrusionOk="0">
                <a:moveTo>
                  <a:pt x="0" y="1800000"/>
                </a:moveTo>
                <a:cubicBezTo>
                  <a:pt x="39875" y="767987"/>
                  <a:pt x="932602" y="8362"/>
                  <a:pt x="1800000" y="0"/>
                </a:cubicBezTo>
                <a:cubicBezTo>
                  <a:pt x="2806944" y="21932"/>
                  <a:pt x="3449086" y="802644"/>
                  <a:pt x="3600000" y="1800000"/>
                </a:cubicBezTo>
                <a:cubicBezTo>
                  <a:pt x="3807339" y="2824180"/>
                  <a:pt x="2588558" y="3506191"/>
                  <a:pt x="1800000" y="3600000"/>
                </a:cubicBezTo>
                <a:cubicBezTo>
                  <a:pt x="634489" y="3651147"/>
                  <a:pt x="28849" y="2755005"/>
                  <a:pt x="0" y="1800000"/>
                </a:cubicBezTo>
                <a:close/>
              </a:path>
              <a:path w="3600000" h="3600000" stroke="0" extrusionOk="0">
                <a:moveTo>
                  <a:pt x="0" y="1800000"/>
                </a:moveTo>
                <a:cubicBezTo>
                  <a:pt x="-36603" y="870106"/>
                  <a:pt x="698967" y="-44152"/>
                  <a:pt x="1800000" y="0"/>
                </a:cubicBezTo>
                <a:cubicBezTo>
                  <a:pt x="3012023" y="-32169"/>
                  <a:pt x="3531116" y="931348"/>
                  <a:pt x="3600000" y="1800000"/>
                </a:cubicBezTo>
                <a:cubicBezTo>
                  <a:pt x="3524392" y="2819383"/>
                  <a:pt x="2640465" y="3781689"/>
                  <a:pt x="1800000" y="3600000"/>
                </a:cubicBezTo>
                <a:cubicBezTo>
                  <a:pt x="921890" y="3524929"/>
                  <a:pt x="-228727" y="2846580"/>
                  <a:pt x="0" y="1800000"/>
                </a:cubicBezTo>
                <a:close/>
              </a:path>
            </a:pathLst>
          </a:custGeom>
          <a:solidFill>
            <a:schemeClr val="accent2"/>
          </a:solidFill>
          <a:ln>
            <a:extLst>
              <a:ext uri="{C807C97D-BFC1-408E-A445-0C87EB9F89A2}">
                <ask:lineSketchStyleProps xmlns:ask="http://schemas.microsoft.com/office/drawing/2018/sketchyshapes" sd="981765707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3400" dirty="0">
                <a:solidFill>
                  <a:schemeClr val="bg1"/>
                </a:solidFill>
              </a:rPr>
              <a:t>Tu as une idée pour améliorer la vie à l’école ?  </a:t>
            </a:r>
          </a:p>
        </p:txBody>
      </p:sp>
      <p:sp>
        <p:nvSpPr>
          <p:cNvPr id="27" name="Organigramme : Disque magnétique 26">
            <a:extLst>
              <a:ext uri="{FF2B5EF4-FFF2-40B4-BE49-F238E27FC236}">
                <a16:creationId xmlns:a16="http://schemas.microsoft.com/office/drawing/2014/main" id="{D0C9B78F-5D5E-5975-48DA-0FDF27B4C833}"/>
              </a:ext>
            </a:extLst>
          </p:cNvPr>
          <p:cNvSpPr/>
          <p:nvPr/>
        </p:nvSpPr>
        <p:spPr>
          <a:xfrm rot="590238">
            <a:off x="806966" y="11554179"/>
            <a:ext cx="3676041" cy="1220418"/>
          </a:xfrm>
          <a:custGeom>
            <a:avLst/>
            <a:gdLst>
              <a:gd name="csX0" fmla="*/ 0 w 3676041"/>
              <a:gd name="csY0" fmla="*/ 203443 h 1220418"/>
              <a:gd name="csX1" fmla="*/ 1838020 w 3676041"/>
              <a:gd name="csY1" fmla="*/ 0 h 1220418"/>
              <a:gd name="csX2" fmla="*/ 3676041 w 3676041"/>
              <a:gd name="csY2" fmla="*/ 203443 h 1220418"/>
              <a:gd name="csX3" fmla="*/ 3676041 w 3676041"/>
              <a:gd name="csY3" fmla="*/ 585803 h 1220418"/>
              <a:gd name="csX4" fmla="*/ 3676041 w 3676041"/>
              <a:gd name="csY4" fmla="*/ 1016974 h 1220418"/>
              <a:gd name="csX5" fmla="*/ 1838020 w 3676041"/>
              <a:gd name="csY5" fmla="*/ 1220418 h 1220418"/>
              <a:gd name="csX6" fmla="*/ 0 w 3676041"/>
              <a:gd name="csY6" fmla="*/ 1016974 h 1220418"/>
              <a:gd name="csX7" fmla="*/ 0 w 3676041"/>
              <a:gd name="csY7" fmla="*/ 602073 h 1220418"/>
              <a:gd name="csX8" fmla="*/ 0 w 3676041"/>
              <a:gd name="csY8" fmla="*/ 203443 h 1220418"/>
              <a:gd name="csX0" fmla="*/ 3676041 w 3676041"/>
              <a:gd name="csY0" fmla="*/ 203443 h 1220418"/>
              <a:gd name="csX1" fmla="*/ 1838020 w 3676041"/>
              <a:gd name="csY1" fmla="*/ 406887 h 1220418"/>
              <a:gd name="csX2" fmla="*/ 0 w 3676041"/>
              <a:gd name="csY2" fmla="*/ 203443 h 1220418"/>
              <a:gd name="csX0" fmla="*/ 0 w 3676041"/>
              <a:gd name="csY0" fmla="*/ 203443 h 1220418"/>
              <a:gd name="csX1" fmla="*/ 1838020 w 3676041"/>
              <a:gd name="csY1" fmla="*/ 0 h 1220418"/>
              <a:gd name="csX2" fmla="*/ 3676041 w 3676041"/>
              <a:gd name="csY2" fmla="*/ 203443 h 1220418"/>
              <a:gd name="csX3" fmla="*/ 3676041 w 3676041"/>
              <a:gd name="csY3" fmla="*/ 626479 h 1220418"/>
              <a:gd name="csX4" fmla="*/ 3676041 w 3676041"/>
              <a:gd name="csY4" fmla="*/ 1016974 h 1220418"/>
              <a:gd name="csX5" fmla="*/ 1838020 w 3676041"/>
              <a:gd name="csY5" fmla="*/ 1220418 h 1220418"/>
              <a:gd name="csX6" fmla="*/ 0 w 3676041"/>
              <a:gd name="csY6" fmla="*/ 1016974 h 1220418"/>
              <a:gd name="csX7" fmla="*/ 0 w 3676041"/>
              <a:gd name="csY7" fmla="*/ 610209 h 1220418"/>
              <a:gd name="csX8" fmla="*/ 0 w 3676041"/>
              <a:gd name="csY8" fmla="*/ 203443 h 122041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3676041" h="1220418" stroke="0" extrusionOk="0">
                <a:moveTo>
                  <a:pt x="0" y="203443"/>
                </a:moveTo>
                <a:cubicBezTo>
                  <a:pt x="111125" y="-73960"/>
                  <a:pt x="936244" y="-111120"/>
                  <a:pt x="1838020" y="0"/>
                </a:cubicBezTo>
                <a:cubicBezTo>
                  <a:pt x="2857386" y="233"/>
                  <a:pt x="3684399" y="93781"/>
                  <a:pt x="3676041" y="203443"/>
                </a:cubicBezTo>
                <a:cubicBezTo>
                  <a:pt x="3658574" y="299415"/>
                  <a:pt x="3681416" y="503611"/>
                  <a:pt x="3676041" y="585803"/>
                </a:cubicBezTo>
                <a:cubicBezTo>
                  <a:pt x="3670666" y="667995"/>
                  <a:pt x="3688193" y="860676"/>
                  <a:pt x="3676041" y="1016974"/>
                </a:cubicBezTo>
                <a:cubicBezTo>
                  <a:pt x="3594226" y="1120665"/>
                  <a:pt x="2998069" y="1336907"/>
                  <a:pt x="1838020" y="1220418"/>
                </a:cubicBezTo>
                <a:cubicBezTo>
                  <a:pt x="832147" y="1216817"/>
                  <a:pt x="14422" y="1119395"/>
                  <a:pt x="0" y="1016974"/>
                </a:cubicBezTo>
                <a:cubicBezTo>
                  <a:pt x="-18855" y="896822"/>
                  <a:pt x="1384" y="726453"/>
                  <a:pt x="0" y="602073"/>
                </a:cubicBezTo>
                <a:cubicBezTo>
                  <a:pt x="-1384" y="477693"/>
                  <a:pt x="16349" y="342614"/>
                  <a:pt x="0" y="203443"/>
                </a:cubicBezTo>
                <a:close/>
              </a:path>
              <a:path w="3676041" h="1220418" fill="none" extrusionOk="0">
                <a:moveTo>
                  <a:pt x="3676041" y="203443"/>
                </a:moveTo>
                <a:cubicBezTo>
                  <a:pt x="3767473" y="249482"/>
                  <a:pt x="2806955" y="569207"/>
                  <a:pt x="1838020" y="406887"/>
                </a:cubicBezTo>
                <a:cubicBezTo>
                  <a:pt x="825930" y="390232"/>
                  <a:pt x="13354" y="313141"/>
                  <a:pt x="0" y="203443"/>
                </a:cubicBezTo>
              </a:path>
              <a:path w="3676041" h="1220418" fill="none" extrusionOk="0">
                <a:moveTo>
                  <a:pt x="0" y="203443"/>
                </a:moveTo>
                <a:cubicBezTo>
                  <a:pt x="-61245" y="180631"/>
                  <a:pt x="863390" y="-22112"/>
                  <a:pt x="1838020" y="0"/>
                </a:cubicBezTo>
                <a:cubicBezTo>
                  <a:pt x="2855231" y="-2462"/>
                  <a:pt x="3680040" y="89874"/>
                  <a:pt x="3676041" y="203443"/>
                </a:cubicBezTo>
                <a:cubicBezTo>
                  <a:pt x="3685647" y="389736"/>
                  <a:pt x="3680686" y="489273"/>
                  <a:pt x="3676041" y="626479"/>
                </a:cubicBezTo>
                <a:cubicBezTo>
                  <a:pt x="3671396" y="763685"/>
                  <a:pt x="3660739" y="913818"/>
                  <a:pt x="3676041" y="1016974"/>
                </a:cubicBezTo>
                <a:cubicBezTo>
                  <a:pt x="3670096" y="1191940"/>
                  <a:pt x="2773660" y="1045050"/>
                  <a:pt x="1838020" y="1220418"/>
                </a:cubicBezTo>
                <a:cubicBezTo>
                  <a:pt x="828352" y="1224645"/>
                  <a:pt x="-23109" y="1120953"/>
                  <a:pt x="0" y="1016974"/>
                </a:cubicBezTo>
                <a:cubicBezTo>
                  <a:pt x="-1343" y="924143"/>
                  <a:pt x="-18111" y="721192"/>
                  <a:pt x="0" y="610209"/>
                </a:cubicBezTo>
                <a:cubicBezTo>
                  <a:pt x="18111" y="499226"/>
                  <a:pt x="18728" y="330655"/>
                  <a:pt x="0" y="203443"/>
                </a:cubicBezTo>
                <a:close/>
              </a:path>
              <a:path w="3676041" h="1220418" fill="none" stroke="0" extrusionOk="0">
                <a:moveTo>
                  <a:pt x="3676041" y="203443"/>
                </a:moveTo>
                <a:cubicBezTo>
                  <a:pt x="3700785" y="306139"/>
                  <a:pt x="2849826" y="463023"/>
                  <a:pt x="1838020" y="406887"/>
                </a:cubicBezTo>
                <a:cubicBezTo>
                  <a:pt x="834177" y="388576"/>
                  <a:pt x="-18025" y="315522"/>
                  <a:pt x="0" y="203443"/>
                </a:cubicBezTo>
              </a:path>
              <a:path w="3676041" h="1220418" fill="none" stroke="0" extrusionOk="0">
                <a:moveTo>
                  <a:pt x="0" y="203443"/>
                </a:moveTo>
                <a:cubicBezTo>
                  <a:pt x="-71519" y="100104"/>
                  <a:pt x="833281" y="-77949"/>
                  <a:pt x="1838020" y="0"/>
                </a:cubicBezTo>
                <a:cubicBezTo>
                  <a:pt x="2871960" y="11043"/>
                  <a:pt x="3681712" y="85221"/>
                  <a:pt x="3676041" y="203443"/>
                </a:cubicBezTo>
                <a:cubicBezTo>
                  <a:pt x="3675884" y="285138"/>
                  <a:pt x="3674146" y="424866"/>
                  <a:pt x="3676041" y="602073"/>
                </a:cubicBezTo>
                <a:cubicBezTo>
                  <a:pt x="3677937" y="779280"/>
                  <a:pt x="3690921" y="923738"/>
                  <a:pt x="3676041" y="1016974"/>
                </a:cubicBezTo>
                <a:cubicBezTo>
                  <a:pt x="3795524" y="1158773"/>
                  <a:pt x="2833395" y="1249834"/>
                  <a:pt x="1838020" y="1220418"/>
                </a:cubicBezTo>
                <a:cubicBezTo>
                  <a:pt x="820241" y="1230833"/>
                  <a:pt x="-1806" y="1116787"/>
                  <a:pt x="0" y="1016974"/>
                </a:cubicBezTo>
                <a:cubicBezTo>
                  <a:pt x="-5278" y="930606"/>
                  <a:pt x="20654" y="697479"/>
                  <a:pt x="0" y="593938"/>
                </a:cubicBezTo>
                <a:cubicBezTo>
                  <a:pt x="-20654" y="490397"/>
                  <a:pt x="-15335" y="295345"/>
                  <a:pt x="0" y="203443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extLst>
              <a:ext uri="{C807C97D-BFC1-408E-A445-0C87EB9F89A2}">
                <ask:lineSketchStyleProps xmlns:ask="http://schemas.microsoft.com/office/drawing/2018/sketchyshapes" sd="756647097">
                  <a:prstGeom prst="flowChartMagneticDisk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>
                <a:solidFill>
                  <a:schemeClr val="bg1"/>
                </a:solidFill>
              </a:rPr>
              <a:t>Composition élève(s) + référant)</a:t>
            </a:r>
          </a:p>
          <a:p>
            <a:pPr algn="ctr"/>
            <a:r>
              <a:rPr lang="fr-BE" dirty="0">
                <a:solidFill>
                  <a:schemeClr val="bg1"/>
                </a:solidFill>
              </a:rPr>
              <a:t>Estimations budget et planning</a:t>
            </a:r>
          </a:p>
        </p:txBody>
      </p:sp>
      <p:sp>
        <p:nvSpPr>
          <p:cNvPr id="25" name="Organigramme : Disque magnétique 24">
            <a:extLst>
              <a:ext uri="{FF2B5EF4-FFF2-40B4-BE49-F238E27FC236}">
                <a16:creationId xmlns:a16="http://schemas.microsoft.com/office/drawing/2014/main" id="{1078F3E6-2C50-97DD-79DA-B435E76D3975}"/>
              </a:ext>
            </a:extLst>
          </p:cNvPr>
          <p:cNvSpPr/>
          <p:nvPr/>
        </p:nvSpPr>
        <p:spPr>
          <a:xfrm rot="20767699">
            <a:off x="786502" y="10139032"/>
            <a:ext cx="3676041" cy="1220418"/>
          </a:xfrm>
          <a:custGeom>
            <a:avLst/>
            <a:gdLst>
              <a:gd name="csX0" fmla="*/ 0 w 3676041"/>
              <a:gd name="csY0" fmla="*/ 203443 h 1220418"/>
              <a:gd name="csX1" fmla="*/ 1838020 w 3676041"/>
              <a:gd name="csY1" fmla="*/ 0 h 1220418"/>
              <a:gd name="csX2" fmla="*/ 3676041 w 3676041"/>
              <a:gd name="csY2" fmla="*/ 203443 h 1220418"/>
              <a:gd name="csX3" fmla="*/ 3676041 w 3676041"/>
              <a:gd name="csY3" fmla="*/ 602073 h 1220418"/>
              <a:gd name="csX4" fmla="*/ 3676041 w 3676041"/>
              <a:gd name="csY4" fmla="*/ 1016974 h 1220418"/>
              <a:gd name="csX5" fmla="*/ 1838020 w 3676041"/>
              <a:gd name="csY5" fmla="*/ 1220418 h 1220418"/>
              <a:gd name="csX6" fmla="*/ 0 w 3676041"/>
              <a:gd name="csY6" fmla="*/ 1016974 h 1220418"/>
              <a:gd name="csX7" fmla="*/ 0 w 3676041"/>
              <a:gd name="csY7" fmla="*/ 626479 h 1220418"/>
              <a:gd name="csX8" fmla="*/ 0 w 3676041"/>
              <a:gd name="csY8" fmla="*/ 203443 h 1220418"/>
              <a:gd name="csX0" fmla="*/ 3676041 w 3676041"/>
              <a:gd name="csY0" fmla="*/ 203443 h 1220418"/>
              <a:gd name="csX1" fmla="*/ 1838020 w 3676041"/>
              <a:gd name="csY1" fmla="*/ 406887 h 1220418"/>
              <a:gd name="csX2" fmla="*/ 0 w 3676041"/>
              <a:gd name="csY2" fmla="*/ 203443 h 1220418"/>
              <a:gd name="csX0" fmla="*/ 0 w 3676041"/>
              <a:gd name="csY0" fmla="*/ 203443 h 1220418"/>
              <a:gd name="csX1" fmla="*/ 1838020 w 3676041"/>
              <a:gd name="csY1" fmla="*/ 0 h 1220418"/>
              <a:gd name="csX2" fmla="*/ 3676041 w 3676041"/>
              <a:gd name="csY2" fmla="*/ 203443 h 1220418"/>
              <a:gd name="csX3" fmla="*/ 3676041 w 3676041"/>
              <a:gd name="csY3" fmla="*/ 585803 h 1220418"/>
              <a:gd name="csX4" fmla="*/ 3676041 w 3676041"/>
              <a:gd name="csY4" fmla="*/ 1016974 h 1220418"/>
              <a:gd name="csX5" fmla="*/ 1838020 w 3676041"/>
              <a:gd name="csY5" fmla="*/ 1220418 h 1220418"/>
              <a:gd name="csX6" fmla="*/ 0 w 3676041"/>
              <a:gd name="csY6" fmla="*/ 1016974 h 1220418"/>
              <a:gd name="csX7" fmla="*/ 0 w 3676041"/>
              <a:gd name="csY7" fmla="*/ 602073 h 1220418"/>
              <a:gd name="csX8" fmla="*/ 0 w 3676041"/>
              <a:gd name="csY8" fmla="*/ 203443 h 122041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3676041" h="1220418" stroke="0" extrusionOk="0">
                <a:moveTo>
                  <a:pt x="0" y="203443"/>
                </a:moveTo>
                <a:cubicBezTo>
                  <a:pt x="86940" y="-53875"/>
                  <a:pt x="900417" y="134031"/>
                  <a:pt x="1838020" y="0"/>
                </a:cubicBezTo>
                <a:cubicBezTo>
                  <a:pt x="2861744" y="-2436"/>
                  <a:pt x="3689829" y="76083"/>
                  <a:pt x="3676041" y="203443"/>
                </a:cubicBezTo>
                <a:cubicBezTo>
                  <a:pt x="3682513" y="380627"/>
                  <a:pt x="3690745" y="416386"/>
                  <a:pt x="3676041" y="602073"/>
                </a:cubicBezTo>
                <a:cubicBezTo>
                  <a:pt x="3661338" y="787760"/>
                  <a:pt x="3666208" y="814814"/>
                  <a:pt x="3676041" y="1016974"/>
                </a:cubicBezTo>
                <a:cubicBezTo>
                  <a:pt x="3800073" y="1283113"/>
                  <a:pt x="2790660" y="1072293"/>
                  <a:pt x="1838020" y="1220418"/>
                </a:cubicBezTo>
                <a:cubicBezTo>
                  <a:pt x="796638" y="1228396"/>
                  <a:pt x="10794" y="1125706"/>
                  <a:pt x="0" y="1016974"/>
                </a:cubicBezTo>
                <a:cubicBezTo>
                  <a:pt x="-4899" y="910055"/>
                  <a:pt x="1119" y="781683"/>
                  <a:pt x="0" y="626479"/>
                </a:cubicBezTo>
                <a:cubicBezTo>
                  <a:pt x="-1119" y="471275"/>
                  <a:pt x="-20859" y="289800"/>
                  <a:pt x="0" y="203443"/>
                </a:cubicBezTo>
                <a:close/>
              </a:path>
              <a:path w="3676041" h="1220418" fill="none" extrusionOk="0">
                <a:moveTo>
                  <a:pt x="3676041" y="203443"/>
                </a:moveTo>
                <a:cubicBezTo>
                  <a:pt x="3706282" y="300416"/>
                  <a:pt x="2999596" y="514294"/>
                  <a:pt x="1838020" y="406887"/>
                </a:cubicBezTo>
                <a:cubicBezTo>
                  <a:pt x="834142" y="406998"/>
                  <a:pt x="-14204" y="300953"/>
                  <a:pt x="0" y="203443"/>
                </a:cubicBezTo>
              </a:path>
              <a:path w="3676041" h="1220418" fill="none" extrusionOk="0">
                <a:moveTo>
                  <a:pt x="0" y="203443"/>
                </a:moveTo>
                <a:cubicBezTo>
                  <a:pt x="-166072" y="187010"/>
                  <a:pt x="947565" y="-147171"/>
                  <a:pt x="1838020" y="0"/>
                </a:cubicBezTo>
                <a:cubicBezTo>
                  <a:pt x="2874012" y="12042"/>
                  <a:pt x="3649311" y="90169"/>
                  <a:pt x="3676041" y="203443"/>
                </a:cubicBezTo>
                <a:cubicBezTo>
                  <a:pt x="3693321" y="293459"/>
                  <a:pt x="3674452" y="448059"/>
                  <a:pt x="3676041" y="585803"/>
                </a:cubicBezTo>
                <a:cubicBezTo>
                  <a:pt x="3677630" y="723547"/>
                  <a:pt x="3668928" y="803123"/>
                  <a:pt x="3676041" y="1016974"/>
                </a:cubicBezTo>
                <a:cubicBezTo>
                  <a:pt x="3646406" y="1200756"/>
                  <a:pt x="2945431" y="1234807"/>
                  <a:pt x="1838020" y="1220418"/>
                </a:cubicBezTo>
                <a:cubicBezTo>
                  <a:pt x="822852" y="1194674"/>
                  <a:pt x="12362" y="1129416"/>
                  <a:pt x="0" y="1016974"/>
                </a:cubicBezTo>
                <a:cubicBezTo>
                  <a:pt x="8739" y="931357"/>
                  <a:pt x="4270" y="806684"/>
                  <a:pt x="0" y="602073"/>
                </a:cubicBezTo>
                <a:cubicBezTo>
                  <a:pt x="-4270" y="397462"/>
                  <a:pt x="8135" y="372242"/>
                  <a:pt x="0" y="203443"/>
                </a:cubicBezTo>
                <a:close/>
              </a:path>
              <a:path w="3676041" h="1220418" fill="none" stroke="0" extrusionOk="0">
                <a:moveTo>
                  <a:pt x="3676041" y="203443"/>
                </a:moveTo>
                <a:cubicBezTo>
                  <a:pt x="3641437" y="298623"/>
                  <a:pt x="2743336" y="275067"/>
                  <a:pt x="1838020" y="406887"/>
                </a:cubicBezTo>
                <a:cubicBezTo>
                  <a:pt x="831465" y="400783"/>
                  <a:pt x="15288" y="334848"/>
                  <a:pt x="0" y="203443"/>
                </a:cubicBezTo>
              </a:path>
              <a:path w="3676041" h="1220418" fill="none" stroke="0" extrusionOk="0">
                <a:moveTo>
                  <a:pt x="0" y="203443"/>
                </a:moveTo>
                <a:cubicBezTo>
                  <a:pt x="-106880" y="4694"/>
                  <a:pt x="843134" y="-85965"/>
                  <a:pt x="1838020" y="0"/>
                </a:cubicBezTo>
                <a:cubicBezTo>
                  <a:pt x="2846994" y="12761"/>
                  <a:pt x="3686749" y="112770"/>
                  <a:pt x="3676041" y="203443"/>
                </a:cubicBezTo>
                <a:cubicBezTo>
                  <a:pt x="3672878" y="399747"/>
                  <a:pt x="3693620" y="503372"/>
                  <a:pt x="3676041" y="618344"/>
                </a:cubicBezTo>
                <a:cubicBezTo>
                  <a:pt x="3658462" y="733316"/>
                  <a:pt x="3679251" y="818253"/>
                  <a:pt x="3676041" y="1016974"/>
                </a:cubicBezTo>
                <a:cubicBezTo>
                  <a:pt x="3593734" y="993515"/>
                  <a:pt x="2825463" y="1164434"/>
                  <a:pt x="1838020" y="1220418"/>
                </a:cubicBezTo>
                <a:cubicBezTo>
                  <a:pt x="823471" y="1197241"/>
                  <a:pt x="-8461" y="1118321"/>
                  <a:pt x="0" y="1016974"/>
                </a:cubicBezTo>
                <a:cubicBezTo>
                  <a:pt x="-3940" y="915648"/>
                  <a:pt x="-7241" y="719906"/>
                  <a:pt x="0" y="626479"/>
                </a:cubicBezTo>
                <a:cubicBezTo>
                  <a:pt x="7241" y="533053"/>
                  <a:pt x="-8202" y="325356"/>
                  <a:pt x="0" y="203443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extLst>
              <a:ext uri="{C807C97D-BFC1-408E-A445-0C87EB9F89A2}">
                <ask:lineSketchStyleProps xmlns:ask="http://schemas.microsoft.com/office/drawing/2018/sketchyshapes" sd="3026666225">
                  <a:prstGeom prst="flowChartMagneticDisk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>
                <a:solidFill>
                  <a:schemeClr val="tx1"/>
                </a:solidFill>
              </a:rPr>
              <a:t>Envoyer le projet de présélection</a:t>
            </a:r>
          </a:p>
          <a:p>
            <a:pPr algn="ctr"/>
            <a:r>
              <a:rPr lang="fr-BE" dirty="0">
                <a:solidFill>
                  <a:schemeClr val="tx1"/>
                </a:solidFill>
              </a:rPr>
              <a:t>Idée, bienfaits et public cible</a:t>
            </a:r>
          </a:p>
        </p:txBody>
      </p:sp>
      <p:sp>
        <p:nvSpPr>
          <p:cNvPr id="24" name="Organigramme : Disque magnétique 23">
            <a:extLst>
              <a:ext uri="{FF2B5EF4-FFF2-40B4-BE49-F238E27FC236}">
                <a16:creationId xmlns:a16="http://schemas.microsoft.com/office/drawing/2014/main" id="{FB78BD9B-5DB7-0C5E-388F-A8B2ADEB5706}"/>
              </a:ext>
            </a:extLst>
          </p:cNvPr>
          <p:cNvSpPr/>
          <p:nvPr/>
        </p:nvSpPr>
        <p:spPr>
          <a:xfrm>
            <a:off x="729735" y="8970049"/>
            <a:ext cx="3676041" cy="1220418"/>
          </a:xfrm>
          <a:custGeom>
            <a:avLst/>
            <a:gdLst>
              <a:gd name="csX0" fmla="*/ 0 w 3676041"/>
              <a:gd name="csY0" fmla="*/ 203443 h 1220418"/>
              <a:gd name="csX1" fmla="*/ 1838020 w 3676041"/>
              <a:gd name="csY1" fmla="*/ 0 h 1220418"/>
              <a:gd name="csX2" fmla="*/ 3676041 w 3676041"/>
              <a:gd name="csY2" fmla="*/ 203443 h 1220418"/>
              <a:gd name="csX3" fmla="*/ 3676041 w 3676041"/>
              <a:gd name="csY3" fmla="*/ 610209 h 1220418"/>
              <a:gd name="csX4" fmla="*/ 3676041 w 3676041"/>
              <a:gd name="csY4" fmla="*/ 1016974 h 1220418"/>
              <a:gd name="csX5" fmla="*/ 1838020 w 3676041"/>
              <a:gd name="csY5" fmla="*/ 1220418 h 1220418"/>
              <a:gd name="csX6" fmla="*/ 0 w 3676041"/>
              <a:gd name="csY6" fmla="*/ 1016974 h 1220418"/>
              <a:gd name="csX7" fmla="*/ 0 w 3676041"/>
              <a:gd name="csY7" fmla="*/ 618344 h 1220418"/>
              <a:gd name="csX8" fmla="*/ 0 w 3676041"/>
              <a:gd name="csY8" fmla="*/ 203443 h 1220418"/>
              <a:gd name="csX0" fmla="*/ 3676041 w 3676041"/>
              <a:gd name="csY0" fmla="*/ 203443 h 1220418"/>
              <a:gd name="csX1" fmla="*/ 1838020 w 3676041"/>
              <a:gd name="csY1" fmla="*/ 406887 h 1220418"/>
              <a:gd name="csX2" fmla="*/ 0 w 3676041"/>
              <a:gd name="csY2" fmla="*/ 203443 h 1220418"/>
              <a:gd name="csX0" fmla="*/ 0 w 3676041"/>
              <a:gd name="csY0" fmla="*/ 203443 h 1220418"/>
              <a:gd name="csX1" fmla="*/ 1838020 w 3676041"/>
              <a:gd name="csY1" fmla="*/ 0 h 1220418"/>
              <a:gd name="csX2" fmla="*/ 3676041 w 3676041"/>
              <a:gd name="csY2" fmla="*/ 203443 h 1220418"/>
              <a:gd name="csX3" fmla="*/ 3676041 w 3676041"/>
              <a:gd name="csY3" fmla="*/ 626479 h 1220418"/>
              <a:gd name="csX4" fmla="*/ 3676041 w 3676041"/>
              <a:gd name="csY4" fmla="*/ 1016974 h 1220418"/>
              <a:gd name="csX5" fmla="*/ 1838020 w 3676041"/>
              <a:gd name="csY5" fmla="*/ 1220418 h 1220418"/>
              <a:gd name="csX6" fmla="*/ 0 w 3676041"/>
              <a:gd name="csY6" fmla="*/ 1016974 h 1220418"/>
              <a:gd name="csX7" fmla="*/ 0 w 3676041"/>
              <a:gd name="csY7" fmla="*/ 618344 h 1220418"/>
              <a:gd name="csX8" fmla="*/ 0 w 3676041"/>
              <a:gd name="csY8" fmla="*/ 203443 h 122041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3676041" h="1220418" stroke="0" extrusionOk="0">
                <a:moveTo>
                  <a:pt x="0" y="203443"/>
                </a:moveTo>
                <a:cubicBezTo>
                  <a:pt x="-93909" y="38034"/>
                  <a:pt x="718815" y="65791"/>
                  <a:pt x="1838020" y="0"/>
                </a:cubicBezTo>
                <a:cubicBezTo>
                  <a:pt x="2848231" y="7515"/>
                  <a:pt x="3656694" y="102025"/>
                  <a:pt x="3676041" y="203443"/>
                </a:cubicBezTo>
                <a:cubicBezTo>
                  <a:pt x="3673324" y="297903"/>
                  <a:pt x="3657188" y="466059"/>
                  <a:pt x="3676041" y="610209"/>
                </a:cubicBezTo>
                <a:cubicBezTo>
                  <a:pt x="3694894" y="754359"/>
                  <a:pt x="3683487" y="816648"/>
                  <a:pt x="3676041" y="1016974"/>
                </a:cubicBezTo>
                <a:cubicBezTo>
                  <a:pt x="3475300" y="1150495"/>
                  <a:pt x="2864514" y="1186042"/>
                  <a:pt x="1838020" y="1220418"/>
                </a:cubicBezTo>
                <a:cubicBezTo>
                  <a:pt x="797673" y="1225431"/>
                  <a:pt x="-19724" y="1115091"/>
                  <a:pt x="0" y="1016974"/>
                </a:cubicBezTo>
                <a:cubicBezTo>
                  <a:pt x="2554" y="886645"/>
                  <a:pt x="-1841" y="698778"/>
                  <a:pt x="0" y="618344"/>
                </a:cubicBezTo>
                <a:cubicBezTo>
                  <a:pt x="1841" y="537910"/>
                  <a:pt x="15767" y="309742"/>
                  <a:pt x="0" y="203443"/>
                </a:cubicBezTo>
                <a:close/>
              </a:path>
              <a:path w="3676041" h="1220418" fill="none" extrusionOk="0">
                <a:moveTo>
                  <a:pt x="3676041" y="203443"/>
                </a:moveTo>
                <a:cubicBezTo>
                  <a:pt x="3633655" y="231999"/>
                  <a:pt x="2696496" y="477194"/>
                  <a:pt x="1838020" y="406887"/>
                </a:cubicBezTo>
                <a:cubicBezTo>
                  <a:pt x="841950" y="413750"/>
                  <a:pt x="18994" y="331160"/>
                  <a:pt x="0" y="203443"/>
                </a:cubicBezTo>
              </a:path>
              <a:path w="3676041" h="1220418" fill="none" extrusionOk="0">
                <a:moveTo>
                  <a:pt x="0" y="203443"/>
                </a:moveTo>
                <a:cubicBezTo>
                  <a:pt x="-76620" y="40252"/>
                  <a:pt x="901330" y="110742"/>
                  <a:pt x="1838020" y="0"/>
                </a:cubicBezTo>
                <a:cubicBezTo>
                  <a:pt x="2844807" y="-22132"/>
                  <a:pt x="3668457" y="88974"/>
                  <a:pt x="3676041" y="203443"/>
                </a:cubicBezTo>
                <a:cubicBezTo>
                  <a:pt x="3672446" y="324220"/>
                  <a:pt x="3672220" y="491470"/>
                  <a:pt x="3676041" y="626479"/>
                </a:cubicBezTo>
                <a:cubicBezTo>
                  <a:pt x="3679862" y="761488"/>
                  <a:pt x="3667973" y="928599"/>
                  <a:pt x="3676041" y="1016974"/>
                </a:cubicBezTo>
                <a:cubicBezTo>
                  <a:pt x="3808334" y="1201997"/>
                  <a:pt x="2776317" y="1207703"/>
                  <a:pt x="1838020" y="1220418"/>
                </a:cubicBezTo>
                <a:cubicBezTo>
                  <a:pt x="835049" y="1201270"/>
                  <a:pt x="11247" y="1133992"/>
                  <a:pt x="0" y="1016974"/>
                </a:cubicBezTo>
                <a:cubicBezTo>
                  <a:pt x="13865" y="921903"/>
                  <a:pt x="-942" y="719759"/>
                  <a:pt x="0" y="618344"/>
                </a:cubicBezTo>
                <a:cubicBezTo>
                  <a:pt x="942" y="516929"/>
                  <a:pt x="17961" y="321102"/>
                  <a:pt x="0" y="203443"/>
                </a:cubicBezTo>
                <a:close/>
              </a:path>
              <a:path w="3676041" h="1220418" fill="none" stroke="0" extrusionOk="0">
                <a:moveTo>
                  <a:pt x="3676041" y="203443"/>
                </a:moveTo>
                <a:cubicBezTo>
                  <a:pt x="3579404" y="265425"/>
                  <a:pt x="2948861" y="415467"/>
                  <a:pt x="1838020" y="406887"/>
                </a:cubicBezTo>
                <a:cubicBezTo>
                  <a:pt x="837855" y="417089"/>
                  <a:pt x="-6520" y="297053"/>
                  <a:pt x="0" y="203443"/>
                </a:cubicBezTo>
              </a:path>
              <a:path w="3676041" h="1220418" fill="none" stroke="0" extrusionOk="0">
                <a:moveTo>
                  <a:pt x="0" y="203443"/>
                </a:moveTo>
                <a:cubicBezTo>
                  <a:pt x="-146188" y="75106"/>
                  <a:pt x="693284" y="-115748"/>
                  <a:pt x="1838020" y="0"/>
                </a:cubicBezTo>
                <a:cubicBezTo>
                  <a:pt x="2842911" y="7983"/>
                  <a:pt x="3672405" y="102233"/>
                  <a:pt x="3676041" y="203443"/>
                </a:cubicBezTo>
                <a:cubicBezTo>
                  <a:pt x="3659148" y="398781"/>
                  <a:pt x="3680820" y="496676"/>
                  <a:pt x="3676041" y="618344"/>
                </a:cubicBezTo>
                <a:cubicBezTo>
                  <a:pt x="3671262" y="740012"/>
                  <a:pt x="3678526" y="927924"/>
                  <a:pt x="3676041" y="1016974"/>
                </a:cubicBezTo>
                <a:cubicBezTo>
                  <a:pt x="3585405" y="1077382"/>
                  <a:pt x="2850778" y="1258059"/>
                  <a:pt x="1838020" y="1220418"/>
                </a:cubicBezTo>
                <a:cubicBezTo>
                  <a:pt x="820149" y="1216681"/>
                  <a:pt x="-6028" y="1132272"/>
                  <a:pt x="0" y="1016974"/>
                </a:cubicBezTo>
                <a:cubicBezTo>
                  <a:pt x="8010" y="827357"/>
                  <a:pt x="-3796" y="731388"/>
                  <a:pt x="0" y="634614"/>
                </a:cubicBezTo>
                <a:cubicBezTo>
                  <a:pt x="3796" y="537840"/>
                  <a:pt x="16975" y="394235"/>
                  <a:pt x="0" y="203443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extLst>
              <a:ext uri="{C807C97D-BFC1-408E-A445-0C87EB9F89A2}">
                <ask:lineSketchStyleProps xmlns:ask="http://schemas.microsoft.com/office/drawing/2018/sketchyshapes" sd="3755765875">
                  <a:prstGeom prst="flowChartMagneticDisk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>
                <a:solidFill>
                  <a:schemeClr val="tx1"/>
                </a:solidFill>
              </a:rPr>
              <a:t>Trouve un adulte référant dans l’école (prof, éduc, etc.)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6F6CE6E-FA2A-8C4F-17CA-4E7B8E364ED5}"/>
              </a:ext>
            </a:extLst>
          </p:cNvPr>
          <p:cNvSpPr/>
          <p:nvPr/>
        </p:nvSpPr>
        <p:spPr>
          <a:xfrm rot="19519858">
            <a:off x="197607" y="5744168"/>
            <a:ext cx="6084487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6600" b="0" cap="none" spc="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apyrus" panose="03070502060502030205" pitchFamily="66" charset="0"/>
              </a:rPr>
              <a:t>Appel à Projets</a:t>
            </a:r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6E7CD690-8826-60B8-EBB5-C40BC1274CFA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35000"/>
          </a:blip>
          <a:stretch>
            <a:fillRect/>
          </a:stretch>
        </p:blipFill>
        <p:spPr>
          <a:xfrm>
            <a:off x="8826436" y="8776519"/>
            <a:ext cx="1440000" cy="1440000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F8A2559E-54E2-0F89-F1FF-2EAB46AA105C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35000"/>
          </a:blip>
          <a:stretch>
            <a:fillRect/>
          </a:stretch>
        </p:blipFill>
        <p:spPr>
          <a:xfrm>
            <a:off x="239734" y="5462314"/>
            <a:ext cx="1440000" cy="1440000"/>
          </a:xfrm>
          <a:prstGeom prst="rect">
            <a:avLst/>
          </a:prstGeom>
        </p:spPr>
      </p:pic>
      <p:pic>
        <p:nvPicPr>
          <p:cNvPr id="2052" name="Picture 4" descr="19 900+ Chanteur Micro Stock Illustrations, graphiques vectoriels libre de  droits et Clip Art - iStock">
            <a:extLst>
              <a:ext uri="{FF2B5EF4-FFF2-40B4-BE49-F238E27FC236}">
                <a16:creationId xmlns:a16="http://schemas.microsoft.com/office/drawing/2014/main" id="{CB08CBB6-01E8-F955-162D-49BD068DDC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8630" y="6698402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einture Brosser Pinceau - Images vectorielles gratuites sur Pixabay">
            <a:extLst>
              <a:ext uri="{FF2B5EF4-FFF2-40B4-BE49-F238E27FC236}">
                <a16:creationId xmlns:a16="http://schemas.microsoft.com/office/drawing/2014/main" id="{378D11F1-06AA-0263-27F0-E248D7998F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8193" y="6780556"/>
            <a:ext cx="72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B98BCD84-C348-672B-5EA4-2D890BFFF5B2}"/>
              </a:ext>
            </a:extLst>
          </p:cNvPr>
          <p:cNvPicPr>
            <a:picLocks noChangeAspect="1"/>
          </p:cNvPicPr>
          <p:nvPr/>
        </p:nvPicPr>
        <p:blipFill>
          <a:blip r:embed="rId14">
            <a:alphaModFix amt="35000"/>
          </a:blip>
          <a:stretch>
            <a:fillRect/>
          </a:stretch>
        </p:blipFill>
        <p:spPr>
          <a:xfrm>
            <a:off x="8738193" y="12382022"/>
            <a:ext cx="1800000" cy="1800000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2D24DC8C-B6A2-BBB0-E435-7C507C04DECD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35000"/>
          </a:blip>
          <a:stretch>
            <a:fillRect/>
          </a:stretch>
        </p:blipFill>
        <p:spPr>
          <a:xfrm>
            <a:off x="4853465" y="12472344"/>
            <a:ext cx="1437739" cy="1440000"/>
          </a:xfrm>
          <a:prstGeom prst="rect">
            <a:avLst/>
          </a:prstGeom>
        </p:spPr>
      </p:pic>
      <p:pic>
        <p:nvPicPr>
          <p:cNvPr id="2058" name="Picture 10" descr="Bombe spray peinture street art graffiti motif flex thermocollant : par  flexsandelisabeth">
            <a:extLst>
              <a:ext uri="{FF2B5EF4-FFF2-40B4-BE49-F238E27FC236}">
                <a16:creationId xmlns:a16="http://schemas.microsoft.com/office/drawing/2014/main" id="{BAB180F4-672F-20E5-C44F-E002F80B31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6269" y="993611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56 800+ Homme Dynamique Stock Illustrations, graphiques vectoriels libre de  droits et Clip Art - iStock | Homme sportif, Femme, Homme décontracté">
            <a:extLst>
              <a:ext uri="{FF2B5EF4-FFF2-40B4-BE49-F238E27FC236}">
                <a16:creationId xmlns:a16="http://schemas.microsoft.com/office/drawing/2014/main" id="{6AC39EDB-A6C7-B1DF-7F66-A82AAFB5B1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29" y="9016611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86701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34D6BC1EA989847AF23AA97F1C81708" ma:contentTypeVersion="17" ma:contentTypeDescription="Crée un document." ma:contentTypeScope="" ma:versionID="1ca3ea0ef6b314dfdd6e004f48edefd9">
  <xsd:schema xmlns:xsd="http://www.w3.org/2001/XMLSchema" xmlns:xs="http://www.w3.org/2001/XMLSchema" xmlns:p="http://schemas.microsoft.com/office/2006/metadata/properties" xmlns:ns2="65ad5e2d-f2b9-4d41-888b-50f373586f97" xmlns:ns3="1a7bf2a0-9e9c-46bc-a5c7-1fb78cb885be" xmlns:ns4="71f06252-c02b-4d48-b841-46db7d6eb17f" targetNamespace="http://schemas.microsoft.com/office/2006/metadata/properties" ma:root="true" ma:fieldsID="d89d8c0c57a160a2c80d93ffa993b5ec" ns2:_="" ns3:_="" ns4:_="">
    <xsd:import namespace="65ad5e2d-f2b9-4d41-888b-50f373586f97"/>
    <xsd:import namespace="1a7bf2a0-9e9c-46bc-a5c7-1fb78cb885be"/>
    <xsd:import namespace="71f06252-c02b-4d48-b841-46db7d6eb17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_dlc_DocId" minOccurs="0"/>
                <xsd:element ref="ns3:_dlc_DocIdUrl" minOccurs="0"/>
                <xsd:element ref="ns3:_dlc_DocIdPersistId" minOccurs="0"/>
                <xsd:element ref="ns2:MediaServiceLocatio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Shared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ad5e2d-f2b9-4d41-888b-50f373586f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2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Shared" ma:index="24" nillable="true" ma:displayName="Shared" ma:format="Dropdown" ma:internalName="Shared">
      <xsd:simpleType>
        <xsd:restriction base="dms:Choice">
          <xsd:enumeration value="Sodexo"/>
          <xsd:enumeration value="Sodexo/Mil"/>
          <xsd:enumeration value="Restricted"/>
          <xsd:enumeration value="Read/write"/>
          <xsd:enumeration value="Sodexo/Location Office"/>
        </xsd:restriction>
      </xsd:simpleType>
    </xsd:element>
    <xsd:element name="lcf76f155ced4ddcb4097134ff3c332f" ma:index="26" nillable="true" ma:taxonomy="true" ma:internalName="lcf76f155ced4ddcb4097134ff3c332f" ma:taxonomyFieldName="MediaServiceImageTags" ma:displayName="Balises d’images" ma:readOnly="false" ma:fieldId="{5cf76f15-5ced-4ddc-b409-7134ff3c332f}" ma:taxonomyMulti="true" ma:sspId="dcee97bd-1daf-4e2b-a83a-8c0fc503429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7bf2a0-9e9c-46bc-a5c7-1fb78cb885b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_dlc_DocId" ma:index="17" nillable="true" ma:displayName="Valeur d’ID de document" ma:description="Valeur de l’ID de document affecté à cet élément." ma:internalName="_dlc_DocId" ma:readOnly="true">
      <xsd:simpleType>
        <xsd:restriction base="dms:Text"/>
      </xsd:simpleType>
    </xsd:element>
    <xsd:element name="_dlc_DocIdUrl" ma:index="18" nillable="true" ma:displayName="ID de document" ma:description="Lien permanent vers ce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9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f06252-c02b-4d48-b841-46db7d6eb17f" elementFormDefault="qualified">
    <xsd:import namespace="http://schemas.microsoft.com/office/2006/documentManagement/types"/>
    <xsd:import namespace="http://schemas.microsoft.com/office/infopath/2007/PartnerControls"/>
    <xsd:element name="TaxCatchAll" ma:index="27" nillable="true" ma:displayName="Taxonomy Catch All Column" ma:hidden="true" ma:list="{f1950c6f-4ada-4b7e-a451-9b9378e2d5c3}" ma:internalName="TaxCatchAll" ma:showField="CatchAllData" ma:web="1a7bf2a0-9e9c-46bc-a5c7-1fb78cb885b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 xmlns="65ad5e2d-f2b9-4d41-888b-50f373586f97" xsi:nil="true"/>
    <TaxCatchAll xmlns="71f06252-c02b-4d48-b841-46db7d6eb17f" xsi:nil="true"/>
    <lcf76f155ced4ddcb4097134ff3c332f xmlns="65ad5e2d-f2b9-4d41-888b-50f373586f97">
      <Terms xmlns="http://schemas.microsoft.com/office/infopath/2007/PartnerControls"/>
    </lcf76f155ced4ddcb4097134ff3c332f>
    <_dlc_DocId xmlns="1a7bf2a0-9e9c-46bc-a5c7-1fb78cb885be">CQA7CFP2U6CE-668301172-24588</_dlc_DocId>
    <_dlc_DocIdUrl xmlns="1a7bf2a0-9e9c-46bc-a5c7-1fb78cb885be">
      <Url>https://sodexo.sharepoint.com/sites/BelgianDefence/CampElsenborn/_layouts/15/DocIdRedir.aspx?ID=CQA7CFP2U6CE-668301172-24588</Url>
      <Description>CQA7CFP2U6CE-668301172-24588</Description>
    </_dlc_DocIdUrl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F50F3DD5-6296-4D8F-8393-7CEF2D0DFCD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5ad5e2d-f2b9-4d41-888b-50f373586f97"/>
    <ds:schemaRef ds:uri="1a7bf2a0-9e9c-46bc-a5c7-1fb78cb885be"/>
    <ds:schemaRef ds:uri="71f06252-c02b-4d48-b841-46db7d6eb17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922FBB7-66E6-498D-9E5A-E993E9CD90A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5F69BEE-D9F9-467D-B52C-E74E1F71916B}">
  <ds:schemaRefs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65ad5e2d-f2b9-4d41-888b-50f373586f97"/>
    <ds:schemaRef ds:uri="http://purl.org/dc/elements/1.1/"/>
    <ds:schemaRef ds:uri="http://purl.org/dc/dcmitype/"/>
    <ds:schemaRef ds:uri="http://schemas.openxmlformats.org/package/2006/metadata/core-properties"/>
    <ds:schemaRef ds:uri="71f06252-c02b-4d48-b841-46db7d6eb17f"/>
    <ds:schemaRef ds:uri="1a7bf2a0-9e9c-46bc-a5c7-1fb78cb885be"/>
    <ds:schemaRef ds:uri="http://schemas.microsoft.com/office/2006/metadata/properties"/>
  </ds:schemaRefs>
</ds:datastoreItem>
</file>

<file path=customXml/itemProps4.xml><?xml version="1.0" encoding="utf-8"?>
<ds:datastoreItem xmlns:ds="http://schemas.openxmlformats.org/officeDocument/2006/customXml" ds:itemID="{8C57C4A9-3810-48CD-B397-249AF9631249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1535</TotalTime>
  <Words>489</Words>
  <Application>Microsoft Office PowerPoint</Application>
  <PresentationFormat>Personnalisé</PresentationFormat>
  <Paragraphs>90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15" baseType="lpstr">
      <vt:lpstr>arial</vt:lpstr>
      <vt:lpstr>arial</vt:lpstr>
      <vt:lpstr>Calibri</vt:lpstr>
      <vt:lpstr>Calibri Light</vt:lpstr>
      <vt:lpstr>Castellar</vt:lpstr>
      <vt:lpstr>Iron &amp; Brine</vt:lpstr>
      <vt:lpstr>Jokerman</vt:lpstr>
      <vt:lpstr>Magneto</vt:lpstr>
      <vt:lpstr>Marujo</vt:lpstr>
      <vt:lpstr>Papyrus</vt:lpstr>
      <vt:lpstr>Wingdings</vt:lpstr>
      <vt:lpstr>Office Theme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VOET Joris</dc:creator>
  <cp:lastModifiedBy>Giorgia Leroy</cp:lastModifiedBy>
  <cp:revision>137</cp:revision>
  <cp:lastPrinted>2024-01-04T15:11:05Z</cp:lastPrinted>
  <dcterms:created xsi:type="dcterms:W3CDTF">2017-11-15T15:49:21Z</dcterms:created>
  <dcterms:modified xsi:type="dcterms:W3CDTF">2026-08-27T14:36:36Z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0x010100534D6BC1EA989847AF23AA97F1C81708</vt:lpwstr>
  </property>
  <property fmtid="{D5CDD505-2E9C-101B-9397-08002B2CF9AE}" pid="3" name="_dlc_DocIdItemGuid">
    <vt:lpwstr>07d00de1-7e62-42e2-a5b5-1e72e9e859c1</vt:lpwstr>
  </property>
  <property fmtid="{D5CDD505-2E9C-101B-9397-08002B2CF9AE}" pid="4" name="MediaServiceImageTags">
    <vt:lpwstr/>
  </property>
</Properties>
</file>